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39"/>
  </p:notesMasterIdLst>
  <p:handoutMasterIdLst>
    <p:handoutMasterId r:id="rId40"/>
  </p:handoutMasterIdLst>
  <p:sldIdLst>
    <p:sldId id="411" r:id="rId3"/>
    <p:sldId id="539" r:id="rId4"/>
    <p:sldId id="428" r:id="rId5"/>
    <p:sldId id="678" r:id="rId6"/>
    <p:sldId id="429" r:id="rId7"/>
    <p:sldId id="667" r:id="rId8"/>
    <p:sldId id="540" r:id="rId9"/>
    <p:sldId id="672" r:id="rId10"/>
    <p:sldId id="542" r:id="rId11"/>
    <p:sldId id="652" r:id="rId12"/>
    <p:sldId id="668" r:id="rId13"/>
    <p:sldId id="653" r:id="rId14"/>
    <p:sldId id="654" r:id="rId15"/>
    <p:sldId id="655" r:id="rId16"/>
    <p:sldId id="673" r:id="rId17"/>
    <p:sldId id="674" r:id="rId18"/>
    <p:sldId id="675" r:id="rId19"/>
    <p:sldId id="676" r:id="rId20"/>
    <p:sldId id="677" r:id="rId21"/>
    <p:sldId id="656" r:id="rId22"/>
    <p:sldId id="657" r:id="rId23"/>
    <p:sldId id="541" r:id="rId24"/>
    <p:sldId id="658" r:id="rId25"/>
    <p:sldId id="669" r:id="rId26"/>
    <p:sldId id="670" r:id="rId27"/>
    <p:sldId id="659" r:id="rId28"/>
    <p:sldId id="660" r:id="rId29"/>
    <p:sldId id="679" r:id="rId30"/>
    <p:sldId id="661" r:id="rId31"/>
    <p:sldId id="662" r:id="rId32"/>
    <p:sldId id="543" r:id="rId33"/>
    <p:sldId id="663" r:id="rId34"/>
    <p:sldId id="671" r:id="rId35"/>
    <p:sldId id="666" r:id="rId36"/>
    <p:sldId id="680" r:id="rId37"/>
    <p:sldId id="427" r:id="rId38"/>
  </p:sldIdLst>
  <p:sldSz cx="12192000" cy="6858000"/>
  <p:notesSz cx="6858000" cy="9144000"/>
  <p:embeddedFontLst>
    <p:embeddedFont>
      <p:font typeface="黑体" panose="02010609060101010101" pitchFamily="49" charset="-122"/>
      <p:regular r:id="rId41"/>
    </p:embeddedFont>
    <p:embeddedFont>
      <p:font typeface="楷体" panose="02010609060101010101" pitchFamily="49" charset="-122"/>
      <p:regular r:id="rId42"/>
    </p:embeddedFont>
    <p:embeddedFont>
      <p:font typeface="微软雅黑" panose="020B0503020204020204" pitchFamily="34" charset="-122"/>
      <p:regular r:id="rId43"/>
      <p:bold r:id="rId4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08">
          <p15:clr>
            <a:srgbClr val="A4A3A4"/>
          </p15:clr>
        </p15:guide>
        <p15:guide id="2" pos="418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61AF"/>
    <a:srgbClr val="2563B7"/>
    <a:srgbClr val="2068CA"/>
    <a:srgbClr val="C3744A"/>
    <a:srgbClr val="1D5167"/>
    <a:srgbClr val="144D73"/>
    <a:srgbClr val="FFFFFF"/>
    <a:srgbClr val="462900"/>
    <a:srgbClr val="D40000"/>
    <a:srgbClr val="B1B6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 varScale="1">
        <p:scale>
          <a:sx n="67" d="100"/>
          <a:sy n="67" d="100"/>
        </p:scale>
        <p:origin x="688" y="52"/>
      </p:cViewPr>
      <p:guideLst>
        <p:guide orient="horz" pos="1908"/>
        <p:guide pos="418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2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3.fntdata"/><Relationship Id="rId4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/>
              <a:t>2022/5/27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/>
              <a:t>‹#›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pPr/>
              <a:t>2022/5/27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849F42C-2DAE-424C-A4B8-3140182C3E9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73.xml"/><Relationship Id="rId4" Type="http://schemas.openxmlformats.org/officeDocument/2006/relationships/tags" Target="../tags/tag7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78.xml"/><Relationship Id="rId4" Type="http://schemas.openxmlformats.org/officeDocument/2006/relationships/tags" Target="../tags/tag77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83.xml"/><Relationship Id="rId4" Type="http://schemas.openxmlformats.org/officeDocument/2006/relationships/tags" Target="../tags/tag8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97.xml"/><Relationship Id="rId3" Type="http://schemas.openxmlformats.org/officeDocument/2006/relationships/tags" Target="../tags/tag92.xml"/><Relationship Id="rId7" Type="http://schemas.openxmlformats.org/officeDocument/2006/relationships/tags" Target="../tags/tag96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9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0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0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15.xml"/><Relationship Id="rId4" Type="http://schemas.openxmlformats.org/officeDocument/2006/relationships/tags" Target="../tags/tag11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19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24.xml"/><Relationship Id="rId4" Type="http://schemas.openxmlformats.org/officeDocument/2006/relationships/tags" Target="../tags/tag12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pPr/>
              <a:t>2022/5/27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 dirty="0"/>
              <a:t>北京工商大学经济学院经济系</a:t>
            </a: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pPr/>
              <a:t>2022/5/27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北京工商大学经济学院经济系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pPr/>
              <a:t>2022/5/27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北京工商大学经济学院经济系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pPr/>
              <a:t>2022/5/27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 dirty="0"/>
              <a:t>北京工商大学经济学院经济系</a:t>
            </a: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91440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37160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2880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pPr/>
              <a:t>2022/5/27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北京工商大学经济学院经济系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pPr/>
              <a:t>2022/5/27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北京工商大学经济学院经济系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pPr/>
              <a:t>2022/5/27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北京工商大学经济学院经济系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pPr/>
              <a:t>2022/5/27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北京工商大学经济学院经济系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pPr/>
              <a:t>2022/5/27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北京工商大学经济学院经济系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pPr/>
              <a:t>2022/5/27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北京工商大学经济学院经济系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1264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单击此处编辑文本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pPr/>
              <a:t>2022/5/27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 dirty="0"/>
              <a:t>北京工商大学经济学院经济系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91440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37160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2880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pPr/>
              <a:t>2022/5/27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北京工商大学经济学院经济系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pPr/>
              <a:t>2022/5/27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北京工商大学经济学院经济系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pPr/>
              <a:t>2022/5/27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北京工商大学经济学院经济系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pPr/>
              <a:t>2022/5/27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北京工商大学经济学院经济系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pPr/>
              <a:t>2022/5/27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北京工商大学经济学院经济系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pPr/>
              <a:t>2022/5/27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北京工商大学经济学院经济系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pPr/>
              <a:t>2022/5/27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北京工商大学经济学院经济系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pPr/>
              <a:t>2022/5/27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北京工商大学经济学院经济系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pPr/>
              <a:t>2022/5/27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北京工商大学经济学院经济系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1264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单击此处编辑文本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pPr/>
              <a:t>2022/5/27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 dirty="0"/>
              <a:t>北京工商大学经济学院经济系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pPr/>
              <a:t>2022/5/27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北京工商大学经济学院经济系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63.xml"/><Relationship Id="rId18" Type="http://schemas.openxmlformats.org/officeDocument/2006/relationships/tags" Target="../tags/tag68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tags" Target="../tags/tag67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66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65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515600"/>
            <a:ext cx="10969200" cy="47368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2022/5/27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北京工商大学经济学院经济系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515600"/>
            <a:ext cx="10969200" cy="47368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2022/5/27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北京工商大学经济学院经济系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5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wmf"/><Relationship Id="rId2" Type="http://schemas.openxmlformats.org/officeDocument/2006/relationships/tags" Target="../tags/tag138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6.wmf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5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8.wmf"/><Relationship Id="rId2" Type="http://schemas.openxmlformats.org/officeDocument/2006/relationships/tags" Target="../tags/tag14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47.wmf"/><Relationship Id="rId4" Type="http://schemas.openxmlformats.org/officeDocument/2006/relationships/oleObject" Target="../embeddings/oleObject4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8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3.wmf"/><Relationship Id="rId2" Type="http://schemas.openxmlformats.org/officeDocument/2006/relationships/tags" Target="../tags/tag149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52.w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54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0.xml"/><Relationship Id="rId4" Type="http://schemas.openxmlformats.org/officeDocument/2006/relationships/image" Target="../media/image5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2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2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4.xml"/><Relationship Id="rId4" Type="http://schemas.openxmlformats.org/officeDocument/2006/relationships/image" Target="../media/image6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7.xml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4.wmf"/><Relationship Id="rId2" Type="http://schemas.openxmlformats.org/officeDocument/2006/relationships/tags" Target="../tags/tag158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63.wmf"/><Relationship Id="rId4" Type="http://schemas.openxmlformats.org/officeDocument/2006/relationships/oleObject" Target="../embeddings/oleObject9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6.wmf"/><Relationship Id="rId2" Type="http://schemas.openxmlformats.org/officeDocument/2006/relationships/tags" Target="../tags/tag159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65.w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67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0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2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11.png"/><Relationship Id="rId2" Type="http://schemas.openxmlformats.org/officeDocument/2006/relationships/tags" Target="../tags/tag130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png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演示文稿1_02"/>
          <p:cNvPicPr>
            <a:picLocks noChangeAspect="1"/>
          </p:cNvPicPr>
          <p:nvPr/>
        </p:nvPicPr>
        <p:blipFill>
          <a:blip r:embed="rId3" cstate="print">
            <a:lum bright="-30000" contrast="54000"/>
          </a:blip>
          <a:stretch>
            <a:fillRect/>
          </a:stretch>
        </p:blipFill>
        <p:spPr>
          <a:xfrm>
            <a:off x="-635" y="-635"/>
            <a:ext cx="12192635" cy="68586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  <p:grpSp>
        <p:nvGrpSpPr>
          <p:cNvPr id="6" name="组合 5"/>
          <p:cNvGrpSpPr/>
          <p:nvPr/>
        </p:nvGrpSpPr>
        <p:grpSpPr>
          <a:xfrm>
            <a:off x="505460" y="469265"/>
            <a:ext cx="745490" cy="744220"/>
            <a:chOff x="796" y="739"/>
            <a:chExt cx="1174" cy="1172"/>
          </a:xfrm>
        </p:grpSpPr>
        <p:sp>
          <p:nvSpPr>
            <p:cNvPr id="3" name="椭圆 2"/>
            <p:cNvSpPr/>
            <p:nvPr/>
          </p:nvSpPr>
          <p:spPr>
            <a:xfrm>
              <a:off x="796" y="739"/>
              <a:ext cx="1175" cy="1173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63500">
              <a:solidFill>
                <a:srgbClr val="F9C4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940" y="904"/>
              <a:ext cx="886" cy="844"/>
            </a:xfrm>
            <a:prstGeom prst="ellipse">
              <a:avLst/>
            </a:prstGeom>
            <a:solidFill>
              <a:srgbClr val="BFD3D1"/>
            </a:solidFill>
            <a:ln>
              <a:solidFill>
                <a:srgbClr val="BFD3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599123" y="2883535"/>
            <a:ext cx="988377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>
              <a:buClrTx/>
              <a:buSzTx/>
              <a:buFontTx/>
            </a:pPr>
            <a:r>
              <a:rPr lang="zh-CN" altLang="en-US" sz="8000" b="1" dirty="0">
                <a:gradFill>
                  <a:gsLst>
                    <a:gs pos="0">
                      <a:srgbClr val="23607C"/>
                    </a:gs>
                    <a:gs pos="100000">
                      <a:srgbClr val="0C364F"/>
                    </a:gs>
                  </a:gsLst>
                  <a:lin scaled="1"/>
                </a:gra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§</a:t>
            </a:r>
            <a:r>
              <a:rPr lang="en-US" altLang="zh-CN" sz="8000" b="1" dirty="0">
                <a:gradFill>
                  <a:gsLst>
                    <a:gs pos="0">
                      <a:srgbClr val="23607C"/>
                    </a:gs>
                    <a:gs pos="100000">
                      <a:srgbClr val="0C364F"/>
                    </a:gs>
                  </a:gsLst>
                  <a:lin scaled="1"/>
                </a:gra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10</a:t>
            </a:r>
            <a:r>
              <a:rPr lang="zh-CN" altLang="en-US" sz="8000" b="1" dirty="0">
                <a:gradFill>
                  <a:gsLst>
                    <a:gs pos="0">
                      <a:srgbClr val="23607C"/>
                    </a:gs>
                    <a:gs pos="100000">
                      <a:srgbClr val="0C364F"/>
                    </a:gs>
                  </a:gsLst>
                  <a:lin scaled="1"/>
                </a:gra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 失业与通货膨胀</a:t>
            </a:r>
            <a:endParaRPr lang="zh-CN" altLang="en-US" sz="8000" b="1" dirty="0">
              <a:gradFill>
                <a:gsLst>
                  <a:gs pos="0">
                    <a:srgbClr val="23607C"/>
                  </a:gs>
                  <a:gs pos="100000">
                    <a:srgbClr val="0C364F"/>
                  </a:gs>
                </a:gsLst>
                <a:lin scaled="1"/>
              </a:gra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70255" y="574040"/>
            <a:ext cx="4695190" cy="10725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eaLnBrk="1" hangingPunct="1">
              <a:buClrTx/>
              <a:buSzTx/>
              <a:buFontTx/>
            </a:pPr>
            <a:r>
              <a:rPr lang="en-US" altLang="zh-CN" sz="3200">
                <a:gradFill>
                  <a:gsLst>
                    <a:gs pos="0">
                      <a:srgbClr val="23607C"/>
                    </a:gs>
                    <a:gs pos="100000">
                      <a:srgbClr val="0C364F"/>
                    </a:gs>
                  </a:gsLst>
                  <a:lin scaled="1"/>
                </a:gra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经济学导论第</a:t>
            </a:r>
            <a:r>
              <a:rPr lang="zh-CN" altLang="en-US" sz="3200">
                <a:gradFill>
                  <a:gsLst>
                    <a:gs pos="0">
                      <a:srgbClr val="23607C"/>
                    </a:gs>
                    <a:gs pos="100000">
                      <a:srgbClr val="0C364F"/>
                    </a:gs>
                  </a:gsLst>
                  <a:lin scaled="1"/>
                </a:gra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十</a:t>
            </a:r>
            <a:r>
              <a:rPr lang="en-US" altLang="zh-CN" sz="3200">
                <a:gradFill>
                  <a:gsLst>
                    <a:gs pos="0">
                      <a:srgbClr val="23607C"/>
                    </a:gs>
                    <a:gs pos="100000">
                      <a:srgbClr val="0C364F"/>
                    </a:gs>
                  </a:gsLst>
                  <a:lin scaled="1"/>
                </a:gra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章</a:t>
            </a:r>
            <a:endParaRPr lang="en-US" altLang="zh-CN" sz="3200" dirty="0">
              <a:gradFill>
                <a:gsLst>
                  <a:gs pos="0">
                    <a:srgbClr val="23607C"/>
                  </a:gs>
                  <a:gs pos="100000">
                    <a:srgbClr val="0C364F"/>
                  </a:gs>
                </a:gsLst>
                <a:lin scaled="1"/>
              </a:gra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/>
              <a:t>1</a:t>
            </a:fld>
            <a:endParaRPr lang="zh-CN" altLang="en-US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页脚占位符 12"/>
          <p:cNvSpPr>
            <a:spLocks noGrp="1"/>
          </p:cNvSpPr>
          <p:nvPr>
            <p:ph type="ftr" sz="quarter" idx="11"/>
          </p:nvPr>
        </p:nvSpPr>
        <p:spPr>
          <a:xfrm>
            <a:off x="7759630" y="5997535"/>
            <a:ext cx="3960000" cy="316800"/>
          </a:xfrm>
        </p:spPr>
        <p:txBody>
          <a:bodyPr>
            <a:no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北京工商大学国际经管学院</a:t>
            </a:r>
          </a:p>
        </p:txBody>
      </p:sp>
      <p:pic>
        <p:nvPicPr>
          <p:cNvPr id="14" name="图片 13" descr="tim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59700" y="5902960"/>
            <a:ext cx="516890" cy="5054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任意多边形 39"/>
          <p:cNvSpPr/>
          <p:nvPr/>
        </p:nvSpPr>
        <p:spPr>
          <a:xfrm>
            <a:off x="7110485" y="764275"/>
            <a:ext cx="2306472" cy="3152630"/>
          </a:xfrm>
          <a:custGeom>
            <a:avLst/>
            <a:gdLst>
              <a:gd name="connsiteX0" fmla="*/ 0 w 1303361"/>
              <a:gd name="connsiteY0" fmla="*/ 2729552 h 2729552"/>
              <a:gd name="connsiteX1" fmla="*/ 682388 w 1303361"/>
              <a:gd name="connsiteY1" fmla="*/ 2006221 h 2729552"/>
              <a:gd name="connsiteX2" fmla="*/ 1091821 w 1303361"/>
              <a:gd name="connsiteY2" fmla="*/ 1310185 h 2729552"/>
              <a:gd name="connsiteX3" fmla="*/ 1269242 w 1303361"/>
              <a:gd name="connsiteY3" fmla="*/ 627797 h 2729552"/>
              <a:gd name="connsiteX4" fmla="*/ 1296537 w 1303361"/>
              <a:gd name="connsiteY4" fmla="*/ 0 h 272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3361" h="2729552">
                <a:moveTo>
                  <a:pt x="0" y="2729552"/>
                </a:moveTo>
                <a:cubicBezTo>
                  <a:pt x="250209" y="2486167"/>
                  <a:pt x="500418" y="2242782"/>
                  <a:pt x="682388" y="2006221"/>
                </a:cubicBezTo>
                <a:cubicBezTo>
                  <a:pt x="864358" y="1769660"/>
                  <a:pt x="994012" y="1539922"/>
                  <a:pt x="1091821" y="1310185"/>
                </a:cubicBezTo>
                <a:cubicBezTo>
                  <a:pt x="1189630" y="1080448"/>
                  <a:pt x="1235123" y="846161"/>
                  <a:pt x="1269242" y="627797"/>
                </a:cubicBezTo>
                <a:cubicBezTo>
                  <a:pt x="1303361" y="409433"/>
                  <a:pt x="1299949" y="204716"/>
                  <a:pt x="1296537" y="0"/>
                </a:cubicBezTo>
              </a:path>
            </a:pathLst>
          </a:cu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黑体" panose="02010609060101010101" pitchFamily="49" charset="-122"/>
                <a:ea typeface="黑体" panose="02010609060101010101" pitchFamily="49" charset="-122"/>
              </a:rPr>
              <a:pPr/>
              <a:t>10</a:t>
            </a:fld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1320" y="1240155"/>
            <a:ext cx="2976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>
                <a:srgbClr val="333300"/>
              </a:buClr>
              <a:buSzTx/>
              <a:buFont typeface="Wingdings" panose="05000000000000000000" pitchFamily="2" charset="2"/>
              <a:buNone/>
              <a:defRPr/>
            </a:pPr>
            <a:r>
              <a:rPr lang="zh-CN" altLang="en-US" sz="2000" kern="0" noProof="0" dirty="0">
                <a:ln>
                  <a:noFill/>
                </a:ln>
                <a:solidFill>
                  <a:srgbClr val="3333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（二）</a:t>
            </a:r>
            <a:r>
              <a:rPr lang="zh-CN" altLang="en-US" sz="2000" kern="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失业的经济学解释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0" y="266700"/>
            <a:ext cx="4378960" cy="672465"/>
            <a:chOff x="0" y="499"/>
            <a:chExt cx="6896" cy="1059"/>
          </a:xfrm>
        </p:grpSpPr>
        <p:sp>
          <p:nvSpPr>
            <p:cNvPr id="8" name="矩形 7"/>
            <p:cNvSpPr/>
            <p:nvPr/>
          </p:nvSpPr>
          <p:spPr>
            <a:xfrm>
              <a:off x="0" y="499"/>
              <a:ext cx="6896" cy="1059"/>
            </a:xfrm>
            <a:prstGeom prst="rect">
              <a:avLst/>
            </a:prstGeom>
            <a:solidFill>
              <a:srgbClr val="BFD3D1"/>
            </a:solidFill>
            <a:ln>
              <a:solidFill>
                <a:srgbClr val="BFD3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01" y="542"/>
              <a:ext cx="669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333300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lang="zh-CN" altLang="en-US" sz="3600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一、失业理论</a:t>
              </a:r>
            </a:p>
          </p:txBody>
        </p:sp>
      </p:grpSp>
      <p:sp>
        <p:nvSpPr>
          <p:cNvPr id="29" name="矩形 28"/>
          <p:cNvSpPr/>
          <p:nvPr/>
        </p:nvSpPr>
        <p:spPr>
          <a:xfrm>
            <a:off x="10309860" y="1052830"/>
            <a:ext cx="735965" cy="700405"/>
          </a:xfrm>
          <a:prstGeom prst="rect">
            <a:avLst/>
          </a:prstGeom>
          <a:solidFill>
            <a:schemeClr val="accent1">
              <a:alpha val="0"/>
            </a:schemeClr>
          </a:solidFill>
          <a:ln w="88900">
            <a:solidFill>
              <a:srgbClr val="BFD3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689590" y="130175"/>
            <a:ext cx="1372870" cy="1306195"/>
          </a:xfrm>
          <a:prstGeom prst="rect">
            <a:avLst/>
          </a:prstGeom>
          <a:solidFill>
            <a:schemeClr val="accent1">
              <a:alpha val="0"/>
            </a:schemeClr>
          </a:solidFill>
          <a:ln w="88900">
            <a:solidFill>
              <a:srgbClr val="F9C4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4643" name="直接连接符 324642"/>
          <p:cNvSpPr/>
          <p:nvPr/>
        </p:nvSpPr>
        <p:spPr>
          <a:xfrm>
            <a:off x="7790653" y="1334799"/>
            <a:ext cx="635" cy="3155950"/>
          </a:xfrm>
          <a:prstGeom prst="line">
            <a:avLst/>
          </a:prstGeom>
          <a:ln w="9525" cap="flat" cmpd="sng">
            <a:solidFill>
              <a:srgbClr val="000000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324631" name="直接连接符 324630"/>
          <p:cNvSpPr/>
          <p:nvPr/>
        </p:nvSpPr>
        <p:spPr>
          <a:xfrm>
            <a:off x="9144001" y="1337481"/>
            <a:ext cx="4463" cy="3140018"/>
          </a:xfrm>
          <a:prstGeom prst="line">
            <a:avLst/>
          </a:prstGeom>
          <a:ln w="9525" cap="flat" cmpd="sng">
            <a:solidFill>
              <a:srgbClr val="000000"/>
            </a:solidFill>
            <a:prstDash val="dash"/>
            <a:headEnd type="none" w="med" len="med"/>
            <a:tailEnd type="none" w="med" len="med"/>
          </a:ln>
        </p:spPr>
      </p:sp>
      <p:grpSp>
        <p:nvGrpSpPr>
          <p:cNvPr id="59" name="组合 58"/>
          <p:cNvGrpSpPr/>
          <p:nvPr/>
        </p:nvGrpSpPr>
        <p:grpSpPr>
          <a:xfrm>
            <a:off x="6624897" y="2210936"/>
            <a:ext cx="1127031" cy="550319"/>
            <a:chOff x="1111202" y="4176214"/>
            <a:chExt cx="1127031" cy="550319"/>
          </a:xfrm>
        </p:grpSpPr>
        <p:sp>
          <p:nvSpPr>
            <p:cNvPr id="324639" name="左大括号 324638"/>
            <p:cNvSpPr/>
            <p:nvPr/>
          </p:nvSpPr>
          <p:spPr>
            <a:xfrm rot="16200000">
              <a:off x="1588310" y="3699106"/>
              <a:ext cx="172815" cy="1127031"/>
            </a:xfrm>
            <a:prstGeom prst="leftBrace">
              <a:avLst>
                <a:gd name="adj1" fmla="val 38283"/>
                <a:gd name="adj2" fmla="val 48884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4624" name="文本框 324623"/>
            <p:cNvSpPr txBox="1"/>
            <p:nvPr/>
          </p:nvSpPr>
          <p:spPr>
            <a:xfrm>
              <a:off x="1296538" y="4301083"/>
              <a:ext cx="759668" cy="42545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</a:ln>
          </p:spPr>
          <p:txBody>
            <a:bodyPr wrap="square" lIns="118872" tIns="59436" rIns="118872" bIns="59436">
              <a:spAutoFit/>
            </a:bodyPr>
            <a:lstStyle/>
            <a:p>
              <a:pPr algn="l"/>
              <a:r>
                <a:rPr lang="zh-CN" altLang="de-DE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就业</a:t>
              </a: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728632" y="1514448"/>
            <a:ext cx="1579140" cy="578499"/>
            <a:chOff x="2610722" y="3547964"/>
            <a:chExt cx="1579140" cy="578499"/>
          </a:xfrm>
        </p:grpSpPr>
        <p:sp>
          <p:nvSpPr>
            <p:cNvPr id="324638" name="左大括号 324637"/>
            <p:cNvSpPr/>
            <p:nvPr/>
          </p:nvSpPr>
          <p:spPr>
            <a:xfrm rot="5400000">
              <a:off x="3240992" y="3361605"/>
              <a:ext cx="210820" cy="1318895"/>
            </a:xfrm>
            <a:prstGeom prst="leftBrace">
              <a:avLst>
                <a:gd name="adj1" fmla="val 38345"/>
                <a:gd name="adj2" fmla="val 48884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4623" name="文本框 324622"/>
            <p:cNvSpPr txBox="1"/>
            <p:nvPr/>
          </p:nvSpPr>
          <p:spPr>
            <a:xfrm>
              <a:off x="2610722" y="3547964"/>
              <a:ext cx="1579140" cy="427809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</a:ln>
          </p:spPr>
          <p:txBody>
            <a:bodyPr wrap="square" lIns="118872" tIns="59436" rIns="118872" bIns="59436">
              <a:spAutoFit/>
            </a:bodyPr>
            <a:lstStyle/>
            <a:p>
              <a:pPr algn="ctr"/>
              <a:r>
                <a:rPr lang="zh-CN" altLang="de-DE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非自愿失业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80390" y="2022475"/>
            <a:ext cx="364236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buClrTx/>
              <a:buSzTx/>
              <a:buFontTx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图11－2 工资粘性的劳动市场</a:t>
            </a:r>
          </a:p>
        </p:txBody>
      </p:sp>
      <p:sp>
        <p:nvSpPr>
          <p:cNvPr id="37" name="直接连接符 36"/>
          <p:cNvSpPr/>
          <p:nvPr/>
        </p:nvSpPr>
        <p:spPr>
          <a:xfrm>
            <a:off x="8461321" y="1986044"/>
            <a:ext cx="292" cy="3009038"/>
          </a:xfrm>
          <a:prstGeom prst="line">
            <a:avLst/>
          </a:prstGeom>
          <a:ln w="9525" cap="flat" cmpd="sng">
            <a:solidFill>
              <a:srgbClr val="000000"/>
            </a:solidFill>
            <a:prstDash val="dash"/>
            <a:headEnd type="none" w="med" len="med"/>
            <a:tailEnd type="none" w="med" len="med"/>
          </a:ln>
        </p:spPr>
      </p:sp>
      <p:cxnSp>
        <p:nvCxnSpPr>
          <p:cNvPr id="38" name="直接连接符 37"/>
          <p:cNvCxnSpPr/>
          <p:nvPr/>
        </p:nvCxnSpPr>
        <p:spPr>
          <a:xfrm>
            <a:off x="6619165" y="2988860"/>
            <a:ext cx="2470245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6892121" y="1009935"/>
            <a:ext cx="2415653" cy="297521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直接连接符 40"/>
          <p:cNvSpPr/>
          <p:nvPr/>
        </p:nvSpPr>
        <p:spPr>
          <a:xfrm flipV="1">
            <a:off x="6578222" y="4438385"/>
            <a:ext cx="4748170" cy="24432"/>
          </a:xfrm>
          <a:prstGeom prst="line">
            <a:avLst/>
          </a:prstGeom>
          <a:ln w="6350" cap="flat" cmpd="sng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2" name="文本框 318506"/>
          <p:cNvSpPr txBox="1"/>
          <p:nvPr/>
        </p:nvSpPr>
        <p:spPr>
          <a:xfrm>
            <a:off x="10114707" y="4647907"/>
            <a:ext cx="1254760" cy="416560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noFill/>
          </a:ln>
        </p:spPr>
        <p:txBody>
          <a:bodyPr wrap="square" lIns="109728" tIns="54864" rIns="109728" bIns="54864">
            <a:spAutoFit/>
          </a:bodyPr>
          <a:lstStyle/>
          <a:p>
            <a:pPr algn="l"/>
            <a:r>
              <a:rPr lang="zh-CN" altLang="de-DE" sz="2000" dirty="0">
                <a:ea typeface="黑体" panose="02010609060101010101" pitchFamily="49" charset="-122"/>
              </a:rPr>
              <a:t>劳动</a:t>
            </a:r>
          </a:p>
        </p:txBody>
      </p:sp>
      <p:sp>
        <p:nvSpPr>
          <p:cNvPr id="43" name="文本框 318501"/>
          <p:cNvSpPr txBox="1"/>
          <p:nvPr/>
        </p:nvSpPr>
        <p:spPr>
          <a:xfrm>
            <a:off x="5989792" y="756570"/>
            <a:ext cx="529376" cy="1038860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noFill/>
          </a:ln>
        </p:spPr>
        <p:txBody>
          <a:bodyPr vert="eaVert" wrap="square" lIns="109728" tIns="54864" rIns="109728" bIns="54864">
            <a:spAutoFit/>
          </a:bodyPr>
          <a:lstStyle/>
          <a:p>
            <a:pPr algn="l"/>
            <a:r>
              <a:rPr lang="zh-CN" altLang="de-DE" sz="2000" dirty="0">
                <a:ea typeface="黑体" panose="02010609060101010101" pitchFamily="49" charset="-122"/>
              </a:rPr>
              <a:t>工资率</a:t>
            </a:r>
          </a:p>
        </p:txBody>
      </p:sp>
      <p:sp>
        <p:nvSpPr>
          <p:cNvPr id="44" name="直接连接符 43"/>
          <p:cNvSpPr/>
          <p:nvPr/>
        </p:nvSpPr>
        <p:spPr>
          <a:xfrm>
            <a:off x="9482627" y="810061"/>
            <a:ext cx="635" cy="3596005"/>
          </a:xfrm>
          <a:prstGeom prst="line">
            <a:avLst/>
          </a:prstGeom>
          <a:ln w="9525" cap="flat" cmpd="sng">
            <a:solidFill>
              <a:srgbClr val="000000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45" name="直接连接符 44"/>
          <p:cNvSpPr/>
          <p:nvPr/>
        </p:nvSpPr>
        <p:spPr>
          <a:xfrm flipV="1">
            <a:off x="6599831" y="632498"/>
            <a:ext cx="635" cy="3846830"/>
          </a:xfrm>
          <a:prstGeom prst="line">
            <a:avLst/>
          </a:prstGeom>
          <a:ln w="6350" cap="flat" cmpd="sng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6" name="矩形 45"/>
          <p:cNvSpPr/>
          <p:nvPr/>
        </p:nvSpPr>
        <p:spPr>
          <a:xfrm>
            <a:off x="5786652" y="1326250"/>
            <a:ext cx="76200" cy="9906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 sz="2000"/>
          </a:p>
        </p:txBody>
      </p:sp>
      <p:sp>
        <p:nvSpPr>
          <p:cNvPr id="47" name="椭圆 46"/>
          <p:cNvSpPr/>
          <p:nvPr/>
        </p:nvSpPr>
        <p:spPr>
          <a:xfrm>
            <a:off x="8366078" y="2832347"/>
            <a:ext cx="204718" cy="224751"/>
          </a:xfrm>
          <a:prstGeom prst="ellipse">
            <a:avLst/>
          </a:prstGeom>
          <a:solidFill>
            <a:srgbClr val="FFC000"/>
          </a:solidFill>
          <a:ln w="9525" cap="flat" cmpd="sng">
            <a:solidFill>
              <a:srgbClr val="FFFF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sz="2000"/>
          </a:p>
        </p:txBody>
      </p:sp>
      <p:sp>
        <p:nvSpPr>
          <p:cNvPr id="50" name="TextBox 49"/>
          <p:cNvSpPr txBox="1"/>
          <p:nvPr/>
        </p:nvSpPr>
        <p:spPr>
          <a:xfrm>
            <a:off x="7233314" y="1023582"/>
            <a:ext cx="4651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i="1" dirty="0"/>
              <a:t>D</a:t>
            </a:r>
            <a:r>
              <a:rPr lang="en-US" altLang="zh-CN" sz="2000" i="1" baseline="-25000" dirty="0"/>
              <a:t>L</a:t>
            </a:r>
            <a:endParaRPr lang="zh-CN" altLang="en-US" sz="2000" i="1" baseline="-25000" dirty="0"/>
          </a:p>
        </p:txBody>
      </p:sp>
      <p:sp>
        <p:nvSpPr>
          <p:cNvPr id="51" name="TextBox 50"/>
          <p:cNvSpPr txBox="1"/>
          <p:nvPr/>
        </p:nvSpPr>
        <p:spPr>
          <a:xfrm>
            <a:off x="8777785" y="930321"/>
            <a:ext cx="4651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i="1" dirty="0"/>
              <a:t>S</a:t>
            </a:r>
            <a:r>
              <a:rPr lang="en-US" altLang="zh-CN" sz="2000" i="1" baseline="-25000" dirty="0"/>
              <a:t>L</a:t>
            </a:r>
            <a:endParaRPr lang="zh-CN" altLang="en-US" sz="2000" i="1" baseline="-25000" dirty="0"/>
          </a:p>
        </p:txBody>
      </p:sp>
      <p:sp>
        <p:nvSpPr>
          <p:cNvPr id="52" name="TextBox 51"/>
          <p:cNvSpPr txBox="1"/>
          <p:nvPr/>
        </p:nvSpPr>
        <p:spPr>
          <a:xfrm>
            <a:off x="7795146" y="2649940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i="1" dirty="0"/>
              <a:t>E</a:t>
            </a:r>
            <a:endParaRPr lang="zh-CN" altLang="en-US" sz="2000" i="1" baseline="-25000" dirty="0"/>
          </a:p>
        </p:txBody>
      </p:sp>
      <p:sp>
        <p:nvSpPr>
          <p:cNvPr id="53" name="TextBox 52"/>
          <p:cNvSpPr txBox="1"/>
          <p:nvPr/>
        </p:nvSpPr>
        <p:spPr>
          <a:xfrm>
            <a:off x="5966347" y="2772770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i="1" dirty="0"/>
              <a:t>W</a:t>
            </a:r>
            <a:r>
              <a:rPr lang="en-US" altLang="zh-CN" sz="2000" i="1" baseline="-25000" dirty="0"/>
              <a:t> </a:t>
            </a:r>
            <a:r>
              <a:rPr lang="zh-CN" altLang="en-US" sz="2000" i="1" baseline="30000" dirty="0"/>
              <a:t>*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976893" y="3983412"/>
            <a:ext cx="484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i="1" dirty="0"/>
              <a:t>N</a:t>
            </a:r>
            <a:r>
              <a:rPr lang="en-US" altLang="zh-CN" sz="2000" i="1" baseline="-25000" dirty="0"/>
              <a:t>E</a:t>
            </a:r>
            <a:endParaRPr lang="zh-CN" altLang="en-US" sz="2000" i="1" baseline="-25000" dirty="0"/>
          </a:p>
        </p:txBody>
      </p:sp>
      <p:sp>
        <p:nvSpPr>
          <p:cNvPr id="55" name="TextBox 54"/>
          <p:cNvSpPr txBox="1"/>
          <p:nvPr/>
        </p:nvSpPr>
        <p:spPr>
          <a:xfrm>
            <a:off x="9737680" y="3991970"/>
            <a:ext cx="508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i="1" dirty="0"/>
              <a:t>N </a:t>
            </a:r>
            <a:r>
              <a:rPr lang="en-US" altLang="zh-CN" sz="2000" i="1" baseline="30000" dirty="0"/>
              <a:t>*</a:t>
            </a:r>
            <a:endParaRPr lang="zh-CN" altLang="en-US" sz="2000" i="1" baseline="30000" dirty="0"/>
          </a:p>
        </p:txBody>
      </p:sp>
      <p:cxnSp>
        <p:nvCxnSpPr>
          <p:cNvPr id="56" name="直接连接符 55"/>
          <p:cNvCxnSpPr/>
          <p:nvPr/>
        </p:nvCxnSpPr>
        <p:spPr>
          <a:xfrm>
            <a:off x="6621439" y="2131326"/>
            <a:ext cx="2470245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968621" y="1915236"/>
            <a:ext cx="5212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i="1" dirty="0"/>
              <a:t>W</a:t>
            </a:r>
            <a:r>
              <a:rPr lang="en-US" altLang="zh-CN" sz="2000" i="1" baseline="-25000" dirty="0"/>
              <a:t>1</a:t>
            </a:r>
            <a:endParaRPr lang="zh-CN" altLang="en-US" sz="2000" i="1" baseline="-25000" dirty="0"/>
          </a:p>
        </p:txBody>
      </p:sp>
      <p:sp>
        <p:nvSpPr>
          <p:cNvPr id="60" name="TextBox 59"/>
          <p:cNvSpPr txBox="1"/>
          <p:nvPr/>
        </p:nvSpPr>
        <p:spPr>
          <a:xfrm>
            <a:off x="7337305" y="3992390"/>
            <a:ext cx="4651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i="1" dirty="0"/>
              <a:t>N</a:t>
            </a:r>
            <a:r>
              <a:rPr lang="en-US" altLang="zh-CN" sz="2000" i="1" baseline="-25000" dirty="0"/>
              <a:t>1</a:t>
            </a:r>
            <a:endParaRPr lang="zh-CN" altLang="en-US" sz="2000" i="1" baseline="-25000" dirty="0"/>
          </a:p>
        </p:txBody>
      </p:sp>
      <p:sp>
        <p:nvSpPr>
          <p:cNvPr id="61" name="TextBox 60"/>
          <p:cNvSpPr txBox="1"/>
          <p:nvPr/>
        </p:nvSpPr>
        <p:spPr>
          <a:xfrm>
            <a:off x="8678517" y="4000890"/>
            <a:ext cx="4651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i="1" dirty="0"/>
              <a:t>N</a:t>
            </a:r>
            <a:r>
              <a:rPr lang="en-US" altLang="zh-CN" sz="2000" i="1" baseline="-25000" dirty="0"/>
              <a:t>2</a:t>
            </a:r>
            <a:endParaRPr lang="zh-CN" altLang="en-US" sz="2000" i="1" baseline="-25000" dirty="0"/>
          </a:p>
        </p:txBody>
      </p:sp>
      <p:sp>
        <p:nvSpPr>
          <p:cNvPr id="63" name="Rectangle 25"/>
          <p:cNvSpPr>
            <a:spLocks noChangeArrowheads="1"/>
          </p:cNvSpPr>
          <p:nvPr/>
        </p:nvSpPr>
        <p:spPr bwMode="auto">
          <a:xfrm>
            <a:off x="651041" y="2579854"/>
            <a:ext cx="4464050" cy="1295400"/>
          </a:xfrm>
          <a:prstGeom prst="rect">
            <a:avLst/>
          </a:prstGeom>
          <a:noFill/>
          <a:ln w="76200" cap="sq" cmpd="tri">
            <a:noFill/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一次经济波动使得劳动工资高过</a:t>
            </a:r>
            <a:r>
              <a:rPr lang="en-US" altLang="zh-CN" i="1" dirty="0"/>
              <a:t>W</a:t>
            </a:r>
            <a:r>
              <a:rPr lang="en-US" altLang="zh-CN" i="1" baseline="-25000" dirty="0"/>
              <a:t> </a:t>
            </a:r>
            <a:r>
              <a:rPr lang="zh-CN" altLang="en-US" i="1" baseline="30000" dirty="0"/>
              <a:t>*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寻找</a:t>
            </a:r>
            <a:r>
              <a:rPr lang="en-US" altLang="zh-CN" i="1" dirty="0"/>
              <a:t>W</a:t>
            </a:r>
            <a:r>
              <a:rPr lang="en-US" altLang="zh-CN" i="1" baseline="-25000" dirty="0"/>
              <a:t> </a:t>
            </a:r>
            <a:r>
              <a:rPr lang="zh-CN" altLang="en-US" i="1" baseline="30000" dirty="0"/>
              <a:t>*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高工资的劳动为</a:t>
            </a:r>
            <a:r>
              <a:rPr lang="en-US" altLang="zh-CN" i="1" dirty="0"/>
              <a:t>N</a:t>
            </a:r>
            <a:r>
              <a:rPr lang="en-US" altLang="zh-CN" i="1" baseline="-25000" dirty="0"/>
              <a:t>2</a:t>
            </a:r>
            <a:endParaRPr lang="en-US" altLang="zh-CN" b="1" baseline="-250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但企业愿意雇用的只有</a:t>
            </a:r>
            <a:r>
              <a:rPr lang="en-US" altLang="zh-CN" i="1" dirty="0"/>
              <a:t>N</a:t>
            </a:r>
            <a:r>
              <a:rPr lang="en-US" altLang="zh-CN" i="1" baseline="-25000" dirty="0"/>
              <a:t>1</a:t>
            </a:r>
            <a:endParaRPr lang="zh-CN" altLang="en-US" i="1" baseline="-25000" dirty="0"/>
          </a:p>
          <a:p>
            <a:pPr marL="342900" indent="-342900" algn="l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zh-CN" altLang="en-US" dirty="0"/>
          </a:p>
        </p:txBody>
      </p:sp>
      <p:sp>
        <p:nvSpPr>
          <p:cNvPr id="64" name="Rectangle 26"/>
          <p:cNvSpPr>
            <a:spLocks noChangeArrowheads="1"/>
          </p:cNvSpPr>
          <p:nvPr/>
        </p:nvSpPr>
        <p:spPr bwMode="auto">
          <a:xfrm>
            <a:off x="678336" y="4203724"/>
            <a:ext cx="4464050" cy="491106"/>
          </a:xfrm>
          <a:prstGeom prst="rect">
            <a:avLst/>
          </a:prstGeom>
          <a:noFill/>
          <a:ln w="76200" cap="sq" cmpd="tri">
            <a:noFill/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过剩劳动（</a:t>
            </a:r>
            <a:r>
              <a:rPr lang="en-US" altLang="zh-CN" i="1" dirty="0"/>
              <a:t> N</a:t>
            </a:r>
            <a:r>
              <a:rPr lang="en-US" altLang="zh-CN" i="1" baseline="-25000" dirty="0"/>
              <a:t>2</a:t>
            </a:r>
            <a:r>
              <a:rPr lang="en-US" altLang="zh-CN" b="1" baseline="-25000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－</a:t>
            </a:r>
            <a:r>
              <a:rPr lang="en-US" altLang="zh-CN" i="1" dirty="0"/>
              <a:t> N</a:t>
            </a:r>
            <a:r>
              <a:rPr lang="en-US" altLang="zh-CN" i="1" baseline="-25000" dirty="0"/>
              <a:t>1 </a:t>
            </a: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）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为</a:t>
            </a:r>
            <a:r>
              <a:rPr lang="zh-CN" altLang="en-US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非自愿失业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。</a:t>
            </a:r>
          </a:p>
        </p:txBody>
      </p:sp>
      <p:sp>
        <p:nvSpPr>
          <p:cNvPr id="65" name="Text Box 35"/>
          <p:cNvSpPr txBox="1">
            <a:spLocks noChangeArrowheads="1"/>
          </p:cNvSpPr>
          <p:nvPr/>
        </p:nvSpPr>
        <p:spPr bwMode="auto">
          <a:xfrm>
            <a:off x="793915" y="4859456"/>
            <a:ext cx="773593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kumimoji="1" lang="zh-CN" altLang="en-US" sz="2000" b="1" dirty="0">
                <a:solidFill>
                  <a:schemeClr val="bg2">
                    <a:lumMod val="50000"/>
                  </a:schemeClr>
                </a:solidFill>
                <a:ea typeface="黑体" pitchFamily="49" charset="-122"/>
              </a:rPr>
              <a:t>非市场因素（法律、制度）阻止了真实工资的调整，从而导致失业。</a:t>
            </a:r>
            <a:endParaRPr lang="zh-CN" altLang="en-US" sz="2000" b="1" dirty="0">
              <a:solidFill>
                <a:schemeClr val="bg2">
                  <a:lumMod val="50000"/>
                </a:schemeClr>
              </a:solidFill>
              <a:ea typeface="黑体" pitchFamily="49" charset="-122"/>
            </a:endParaRPr>
          </a:p>
        </p:txBody>
      </p:sp>
      <p:sp>
        <p:nvSpPr>
          <p:cNvPr id="66" name="Text Box 36"/>
          <p:cNvSpPr txBox="1">
            <a:spLocks noChangeArrowheads="1"/>
          </p:cNvSpPr>
          <p:nvPr/>
        </p:nvSpPr>
        <p:spPr bwMode="auto">
          <a:xfrm>
            <a:off x="2355495" y="5526279"/>
            <a:ext cx="77574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1"/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ea typeface="楷体_GB2312" pitchFamily="49" charset="-122"/>
              </a:rPr>
              <a:t>①</a:t>
            </a: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ea typeface="楷体_GB2312" pitchFamily="49" charset="-122"/>
              </a:rPr>
              <a:t>最低工资法；②工会和集体谈判；</a:t>
            </a:r>
            <a:r>
              <a:rPr lang="zh-CN" altLang="zh-CN" b="1" dirty="0">
                <a:solidFill>
                  <a:schemeClr val="bg2">
                    <a:lumMod val="50000"/>
                  </a:schemeClr>
                </a:solidFill>
                <a:ea typeface="楷体_GB2312" pitchFamily="49" charset="-122"/>
              </a:rPr>
              <a:t>③</a:t>
            </a: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ea typeface="楷体_GB2312" pitchFamily="49" charset="-122"/>
              </a:rPr>
              <a:t>效率工资理论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ea typeface="楷体_GB2312" pitchFamily="49" charset="-122"/>
              </a:rPr>
              <a:t>… …</a:t>
            </a:r>
            <a:endParaRPr lang="zh-CN" altLang="en-US" b="1" dirty="0">
              <a:solidFill>
                <a:schemeClr val="bg2">
                  <a:lumMod val="50000"/>
                </a:schemeClr>
              </a:solidFill>
              <a:ea typeface="楷体_GB2312" pitchFamily="49" charset="-122"/>
            </a:endParaRPr>
          </a:p>
        </p:txBody>
      </p:sp>
    </p:spTree>
    <p:custDataLst>
      <p:tags r:id="rId1"/>
    </p:custData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63" grpId="0"/>
      <p:bldP spid="64" grpId="0"/>
      <p:bldP spid="65" grpId="0"/>
      <p:bldP spid="6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任意多边形 39"/>
          <p:cNvSpPr/>
          <p:nvPr/>
        </p:nvSpPr>
        <p:spPr>
          <a:xfrm>
            <a:off x="7110485" y="764275"/>
            <a:ext cx="2306472" cy="3152630"/>
          </a:xfrm>
          <a:custGeom>
            <a:avLst/>
            <a:gdLst>
              <a:gd name="connsiteX0" fmla="*/ 0 w 1303361"/>
              <a:gd name="connsiteY0" fmla="*/ 2729552 h 2729552"/>
              <a:gd name="connsiteX1" fmla="*/ 682388 w 1303361"/>
              <a:gd name="connsiteY1" fmla="*/ 2006221 h 2729552"/>
              <a:gd name="connsiteX2" fmla="*/ 1091821 w 1303361"/>
              <a:gd name="connsiteY2" fmla="*/ 1310185 h 2729552"/>
              <a:gd name="connsiteX3" fmla="*/ 1269242 w 1303361"/>
              <a:gd name="connsiteY3" fmla="*/ 627797 h 2729552"/>
              <a:gd name="connsiteX4" fmla="*/ 1296537 w 1303361"/>
              <a:gd name="connsiteY4" fmla="*/ 0 h 272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3361" h="2729552">
                <a:moveTo>
                  <a:pt x="0" y="2729552"/>
                </a:moveTo>
                <a:cubicBezTo>
                  <a:pt x="250209" y="2486167"/>
                  <a:pt x="500418" y="2242782"/>
                  <a:pt x="682388" y="2006221"/>
                </a:cubicBezTo>
                <a:cubicBezTo>
                  <a:pt x="864358" y="1769660"/>
                  <a:pt x="994012" y="1539922"/>
                  <a:pt x="1091821" y="1310185"/>
                </a:cubicBezTo>
                <a:cubicBezTo>
                  <a:pt x="1189630" y="1080448"/>
                  <a:pt x="1235123" y="846161"/>
                  <a:pt x="1269242" y="627797"/>
                </a:cubicBezTo>
                <a:cubicBezTo>
                  <a:pt x="1303361" y="409433"/>
                  <a:pt x="1299949" y="204716"/>
                  <a:pt x="1296537" y="0"/>
                </a:cubicBezTo>
              </a:path>
            </a:pathLst>
          </a:cu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黑体" panose="02010609060101010101" pitchFamily="49" charset="-122"/>
                <a:ea typeface="黑体" panose="02010609060101010101" pitchFamily="49" charset="-122"/>
              </a:rPr>
              <a:pPr/>
              <a:t>11</a:t>
            </a:fld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1320" y="1240155"/>
            <a:ext cx="2976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>
                <a:srgbClr val="333300"/>
              </a:buClr>
              <a:buSzTx/>
              <a:buFont typeface="Wingdings" panose="05000000000000000000" pitchFamily="2" charset="2"/>
              <a:buNone/>
              <a:defRPr/>
            </a:pPr>
            <a:r>
              <a:rPr lang="zh-CN" altLang="en-US" sz="2000" kern="0" noProof="0" dirty="0">
                <a:ln>
                  <a:noFill/>
                </a:ln>
                <a:solidFill>
                  <a:srgbClr val="3333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（二）</a:t>
            </a:r>
            <a:r>
              <a:rPr lang="zh-CN" altLang="en-US" sz="2000" kern="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失业的经济学解释</a:t>
            </a:r>
          </a:p>
        </p:txBody>
      </p:sp>
      <p:grpSp>
        <p:nvGrpSpPr>
          <p:cNvPr id="3" name="组合 4"/>
          <p:cNvGrpSpPr/>
          <p:nvPr/>
        </p:nvGrpSpPr>
        <p:grpSpPr>
          <a:xfrm>
            <a:off x="0" y="266700"/>
            <a:ext cx="4378960" cy="672465"/>
            <a:chOff x="0" y="499"/>
            <a:chExt cx="6896" cy="1059"/>
          </a:xfrm>
        </p:grpSpPr>
        <p:sp>
          <p:nvSpPr>
            <p:cNvPr id="8" name="矩形 7"/>
            <p:cNvSpPr/>
            <p:nvPr/>
          </p:nvSpPr>
          <p:spPr>
            <a:xfrm>
              <a:off x="0" y="499"/>
              <a:ext cx="6896" cy="1059"/>
            </a:xfrm>
            <a:prstGeom prst="rect">
              <a:avLst/>
            </a:prstGeom>
            <a:solidFill>
              <a:srgbClr val="BFD3D1"/>
            </a:solidFill>
            <a:ln>
              <a:solidFill>
                <a:srgbClr val="BFD3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01" y="542"/>
              <a:ext cx="669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333300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lang="zh-CN" altLang="en-US" sz="3600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一、失业理论</a:t>
              </a:r>
            </a:p>
          </p:txBody>
        </p:sp>
      </p:grpSp>
      <p:sp>
        <p:nvSpPr>
          <p:cNvPr id="29" name="矩形 28"/>
          <p:cNvSpPr/>
          <p:nvPr/>
        </p:nvSpPr>
        <p:spPr>
          <a:xfrm>
            <a:off x="10309860" y="1052830"/>
            <a:ext cx="735965" cy="700405"/>
          </a:xfrm>
          <a:prstGeom prst="rect">
            <a:avLst/>
          </a:prstGeom>
          <a:solidFill>
            <a:schemeClr val="accent1">
              <a:alpha val="0"/>
            </a:schemeClr>
          </a:solidFill>
          <a:ln w="88900">
            <a:solidFill>
              <a:srgbClr val="BFD3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689590" y="130175"/>
            <a:ext cx="1372870" cy="1306195"/>
          </a:xfrm>
          <a:prstGeom prst="rect">
            <a:avLst/>
          </a:prstGeom>
          <a:solidFill>
            <a:schemeClr val="accent1">
              <a:alpha val="0"/>
            </a:schemeClr>
          </a:solidFill>
          <a:ln w="88900">
            <a:solidFill>
              <a:srgbClr val="F9C4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4643" name="直接连接符 324642"/>
          <p:cNvSpPr/>
          <p:nvPr/>
        </p:nvSpPr>
        <p:spPr>
          <a:xfrm>
            <a:off x="7790653" y="1334799"/>
            <a:ext cx="635" cy="3155950"/>
          </a:xfrm>
          <a:prstGeom prst="line">
            <a:avLst/>
          </a:prstGeom>
          <a:ln w="9525" cap="flat" cmpd="sng">
            <a:solidFill>
              <a:srgbClr val="000000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324631" name="直接连接符 324630"/>
          <p:cNvSpPr/>
          <p:nvPr/>
        </p:nvSpPr>
        <p:spPr>
          <a:xfrm>
            <a:off x="9144001" y="1337481"/>
            <a:ext cx="4463" cy="3140018"/>
          </a:xfrm>
          <a:prstGeom prst="line">
            <a:avLst/>
          </a:prstGeom>
          <a:ln w="9525" cap="flat" cmpd="sng">
            <a:solidFill>
              <a:srgbClr val="000000"/>
            </a:solidFill>
            <a:prstDash val="dash"/>
            <a:headEnd type="none" w="med" len="med"/>
            <a:tailEnd type="none" w="med" len="med"/>
          </a:ln>
        </p:spPr>
      </p:sp>
      <p:grpSp>
        <p:nvGrpSpPr>
          <p:cNvPr id="4" name="组合 58"/>
          <p:cNvGrpSpPr/>
          <p:nvPr/>
        </p:nvGrpSpPr>
        <p:grpSpPr>
          <a:xfrm>
            <a:off x="6624897" y="2210936"/>
            <a:ext cx="1127031" cy="550319"/>
            <a:chOff x="1111202" y="4176214"/>
            <a:chExt cx="1127031" cy="550319"/>
          </a:xfrm>
        </p:grpSpPr>
        <p:sp>
          <p:nvSpPr>
            <p:cNvPr id="324639" name="左大括号 324638"/>
            <p:cNvSpPr/>
            <p:nvPr/>
          </p:nvSpPr>
          <p:spPr>
            <a:xfrm rot="16200000">
              <a:off x="1588310" y="3699106"/>
              <a:ext cx="172815" cy="1127031"/>
            </a:xfrm>
            <a:prstGeom prst="leftBrace">
              <a:avLst>
                <a:gd name="adj1" fmla="val 38283"/>
                <a:gd name="adj2" fmla="val 48884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4624" name="文本框 324623"/>
            <p:cNvSpPr txBox="1"/>
            <p:nvPr/>
          </p:nvSpPr>
          <p:spPr>
            <a:xfrm>
              <a:off x="1296538" y="4301083"/>
              <a:ext cx="759668" cy="42545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</a:ln>
          </p:spPr>
          <p:txBody>
            <a:bodyPr wrap="square" lIns="118872" tIns="59436" rIns="118872" bIns="59436">
              <a:spAutoFit/>
            </a:bodyPr>
            <a:lstStyle/>
            <a:p>
              <a:pPr algn="l"/>
              <a:r>
                <a:rPr lang="zh-CN" altLang="de-DE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就业</a:t>
              </a:r>
            </a:p>
          </p:txBody>
        </p:sp>
      </p:grpSp>
      <p:grpSp>
        <p:nvGrpSpPr>
          <p:cNvPr id="5" name="组合 57"/>
          <p:cNvGrpSpPr/>
          <p:nvPr/>
        </p:nvGrpSpPr>
        <p:grpSpPr>
          <a:xfrm>
            <a:off x="7728632" y="1514448"/>
            <a:ext cx="1579140" cy="578499"/>
            <a:chOff x="2610722" y="3547964"/>
            <a:chExt cx="1579140" cy="578499"/>
          </a:xfrm>
        </p:grpSpPr>
        <p:sp>
          <p:nvSpPr>
            <p:cNvPr id="324638" name="左大括号 324637"/>
            <p:cNvSpPr/>
            <p:nvPr/>
          </p:nvSpPr>
          <p:spPr>
            <a:xfrm rot="5400000">
              <a:off x="3240992" y="3361605"/>
              <a:ext cx="210820" cy="1318895"/>
            </a:xfrm>
            <a:prstGeom prst="leftBrace">
              <a:avLst>
                <a:gd name="adj1" fmla="val 38345"/>
                <a:gd name="adj2" fmla="val 48884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4623" name="文本框 324622"/>
            <p:cNvSpPr txBox="1"/>
            <p:nvPr/>
          </p:nvSpPr>
          <p:spPr>
            <a:xfrm>
              <a:off x="2610722" y="3547964"/>
              <a:ext cx="1579140" cy="427809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</a:ln>
          </p:spPr>
          <p:txBody>
            <a:bodyPr wrap="square" lIns="118872" tIns="59436" rIns="118872" bIns="59436">
              <a:spAutoFit/>
            </a:bodyPr>
            <a:lstStyle/>
            <a:p>
              <a:pPr algn="ctr"/>
              <a:r>
                <a:rPr lang="zh-CN" altLang="de-DE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非自愿失业</a:t>
              </a:r>
            </a:p>
          </p:txBody>
        </p:sp>
      </p:grpSp>
      <p:sp>
        <p:nvSpPr>
          <p:cNvPr id="37" name="直接连接符 36"/>
          <p:cNvSpPr/>
          <p:nvPr/>
        </p:nvSpPr>
        <p:spPr>
          <a:xfrm>
            <a:off x="8461321" y="1986044"/>
            <a:ext cx="292" cy="3009038"/>
          </a:xfrm>
          <a:prstGeom prst="line">
            <a:avLst/>
          </a:prstGeom>
          <a:ln w="9525" cap="flat" cmpd="sng">
            <a:solidFill>
              <a:srgbClr val="000000"/>
            </a:solidFill>
            <a:prstDash val="dash"/>
            <a:headEnd type="none" w="med" len="med"/>
            <a:tailEnd type="none" w="med" len="med"/>
          </a:ln>
        </p:spPr>
      </p:sp>
      <p:cxnSp>
        <p:nvCxnSpPr>
          <p:cNvPr id="38" name="直接连接符 37"/>
          <p:cNvCxnSpPr/>
          <p:nvPr/>
        </p:nvCxnSpPr>
        <p:spPr>
          <a:xfrm>
            <a:off x="6619165" y="2988860"/>
            <a:ext cx="2470245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6892121" y="1009935"/>
            <a:ext cx="2415653" cy="297521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直接连接符 40"/>
          <p:cNvSpPr/>
          <p:nvPr/>
        </p:nvSpPr>
        <p:spPr>
          <a:xfrm flipV="1">
            <a:off x="6578222" y="4438385"/>
            <a:ext cx="4748170" cy="24432"/>
          </a:xfrm>
          <a:prstGeom prst="line">
            <a:avLst/>
          </a:prstGeom>
          <a:ln w="6350" cap="flat" cmpd="sng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2" name="文本框 318506"/>
          <p:cNvSpPr txBox="1"/>
          <p:nvPr/>
        </p:nvSpPr>
        <p:spPr>
          <a:xfrm>
            <a:off x="10114707" y="4647907"/>
            <a:ext cx="1254760" cy="416560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noFill/>
          </a:ln>
        </p:spPr>
        <p:txBody>
          <a:bodyPr wrap="square" lIns="109728" tIns="54864" rIns="109728" bIns="54864">
            <a:spAutoFit/>
          </a:bodyPr>
          <a:lstStyle/>
          <a:p>
            <a:pPr algn="l"/>
            <a:r>
              <a:rPr lang="zh-CN" altLang="de-DE" sz="2000" dirty="0">
                <a:ea typeface="黑体" panose="02010609060101010101" pitchFamily="49" charset="-122"/>
              </a:rPr>
              <a:t>劳动</a:t>
            </a:r>
          </a:p>
        </p:txBody>
      </p:sp>
      <p:sp>
        <p:nvSpPr>
          <p:cNvPr id="43" name="文本框 318501"/>
          <p:cNvSpPr txBox="1"/>
          <p:nvPr/>
        </p:nvSpPr>
        <p:spPr>
          <a:xfrm>
            <a:off x="5989792" y="756570"/>
            <a:ext cx="529376" cy="1038860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noFill/>
          </a:ln>
        </p:spPr>
        <p:txBody>
          <a:bodyPr vert="eaVert" wrap="square" lIns="109728" tIns="54864" rIns="109728" bIns="54864">
            <a:spAutoFit/>
          </a:bodyPr>
          <a:lstStyle/>
          <a:p>
            <a:pPr algn="l"/>
            <a:r>
              <a:rPr lang="zh-CN" altLang="de-DE" sz="2000" dirty="0">
                <a:ea typeface="黑体" panose="02010609060101010101" pitchFamily="49" charset="-122"/>
              </a:rPr>
              <a:t>工资率</a:t>
            </a:r>
          </a:p>
        </p:txBody>
      </p:sp>
      <p:sp>
        <p:nvSpPr>
          <p:cNvPr id="44" name="直接连接符 43"/>
          <p:cNvSpPr/>
          <p:nvPr/>
        </p:nvSpPr>
        <p:spPr>
          <a:xfrm>
            <a:off x="9482627" y="810061"/>
            <a:ext cx="635" cy="3596005"/>
          </a:xfrm>
          <a:prstGeom prst="line">
            <a:avLst/>
          </a:prstGeom>
          <a:ln w="9525" cap="flat" cmpd="sng">
            <a:solidFill>
              <a:srgbClr val="000000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45" name="直接连接符 44"/>
          <p:cNvSpPr/>
          <p:nvPr/>
        </p:nvSpPr>
        <p:spPr>
          <a:xfrm flipV="1">
            <a:off x="6599831" y="632498"/>
            <a:ext cx="635" cy="3846830"/>
          </a:xfrm>
          <a:prstGeom prst="line">
            <a:avLst/>
          </a:prstGeom>
          <a:ln w="6350" cap="flat" cmpd="sng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6" name="矩形 45"/>
          <p:cNvSpPr/>
          <p:nvPr/>
        </p:nvSpPr>
        <p:spPr>
          <a:xfrm>
            <a:off x="5786652" y="1326250"/>
            <a:ext cx="76200" cy="9906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 sz="2000"/>
          </a:p>
        </p:txBody>
      </p:sp>
      <p:sp>
        <p:nvSpPr>
          <p:cNvPr id="47" name="椭圆 46"/>
          <p:cNvSpPr/>
          <p:nvPr/>
        </p:nvSpPr>
        <p:spPr>
          <a:xfrm>
            <a:off x="8366078" y="2832347"/>
            <a:ext cx="204718" cy="224751"/>
          </a:xfrm>
          <a:prstGeom prst="ellipse">
            <a:avLst/>
          </a:prstGeom>
          <a:solidFill>
            <a:srgbClr val="FFC000"/>
          </a:solidFill>
          <a:ln w="9525" cap="flat" cmpd="sng">
            <a:solidFill>
              <a:srgbClr val="FFFF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sz="2000"/>
          </a:p>
        </p:txBody>
      </p:sp>
      <p:sp>
        <p:nvSpPr>
          <p:cNvPr id="50" name="TextBox 49"/>
          <p:cNvSpPr txBox="1"/>
          <p:nvPr/>
        </p:nvSpPr>
        <p:spPr>
          <a:xfrm>
            <a:off x="7233314" y="1023582"/>
            <a:ext cx="4651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i="1" dirty="0"/>
              <a:t>D</a:t>
            </a:r>
            <a:r>
              <a:rPr lang="en-US" altLang="zh-CN" sz="2000" i="1" baseline="-25000" dirty="0"/>
              <a:t>L</a:t>
            </a:r>
            <a:endParaRPr lang="zh-CN" altLang="en-US" sz="2000" i="1" baseline="-25000" dirty="0"/>
          </a:p>
        </p:txBody>
      </p:sp>
      <p:sp>
        <p:nvSpPr>
          <p:cNvPr id="51" name="TextBox 50"/>
          <p:cNvSpPr txBox="1"/>
          <p:nvPr/>
        </p:nvSpPr>
        <p:spPr>
          <a:xfrm>
            <a:off x="8777785" y="930321"/>
            <a:ext cx="4651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i="1" dirty="0"/>
              <a:t>S</a:t>
            </a:r>
            <a:r>
              <a:rPr lang="en-US" altLang="zh-CN" sz="2000" i="1" baseline="-25000" dirty="0"/>
              <a:t>L</a:t>
            </a:r>
            <a:endParaRPr lang="zh-CN" altLang="en-US" sz="2000" i="1" baseline="-25000" dirty="0"/>
          </a:p>
        </p:txBody>
      </p:sp>
      <p:sp>
        <p:nvSpPr>
          <p:cNvPr id="52" name="TextBox 51"/>
          <p:cNvSpPr txBox="1"/>
          <p:nvPr/>
        </p:nvSpPr>
        <p:spPr>
          <a:xfrm>
            <a:off x="7795146" y="2649940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i="1" dirty="0"/>
              <a:t>E</a:t>
            </a:r>
            <a:endParaRPr lang="zh-CN" altLang="en-US" sz="2000" i="1" baseline="-25000" dirty="0"/>
          </a:p>
        </p:txBody>
      </p:sp>
      <p:sp>
        <p:nvSpPr>
          <p:cNvPr id="53" name="TextBox 52"/>
          <p:cNvSpPr txBox="1"/>
          <p:nvPr/>
        </p:nvSpPr>
        <p:spPr>
          <a:xfrm>
            <a:off x="5966347" y="2772770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i="1" dirty="0"/>
              <a:t>W</a:t>
            </a:r>
            <a:r>
              <a:rPr lang="en-US" altLang="zh-CN" sz="2000" i="1" baseline="-25000" dirty="0"/>
              <a:t> </a:t>
            </a:r>
            <a:r>
              <a:rPr lang="zh-CN" altLang="en-US" sz="2000" i="1" baseline="30000" dirty="0"/>
              <a:t>*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852013" y="3976048"/>
            <a:ext cx="484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i="1" dirty="0"/>
              <a:t>N</a:t>
            </a:r>
            <a:r>
              <a:rPr lang="en-US" altLang="zh-CN" sz="2000" i="1" baseline="-25000" dirty="0"/>
              <a:t>E</a:t>
            </a:r>
            <a:endParaRPr lang="zh-CN" altLang="en-US" sz="2000" i="1" baseline="-25000" dirty="0"/>
          </a:p>
        </p:txBody>
      </p:sp>
      <p:sp>
        <p:nvSpPr>
          <p:cNvPr id="55" name="TextBox 54"/>
          <p:cNvSpPr txBox="1"/>
          <p:nvPr/>
        </p:nvSpPr>
        <p:spPr>
          <a:xfrm>
            <a:off x="9737680" y="3991970"/>
            <a:ext cx="508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i="1" dirty="0"/>
              <a:t>N </a:t>
            </a:r>
            <a:r>
              <a:rPr lang="en-US" altLang="zh-CN" sz="2000" i="1" baseline="30000" dirty="0"/>
              <a:t>*</a:t>
            </a:r>
            <a:endParaRPr lang="zh-CN" altLang="en-US" sz="2000" i="1" baseline="30000" dirty="0"/>
          </a:p>
        </p:txBody>
      </p:sp>
      <p:cxnSp>
        <p:nvCxnSpPr>
          <p:cNvPr id="56" name="直接连接符 55"/>
          <p:cNvCxnSpPr/>
          <p:nvPr/>
        </p:nvCxnSpPr>
        <p:spPr>
          <a:xfrm>
            <a:off x="6621439" y="2131326"/>
            <a:ext cx="2470245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968621" y="1915236"/>
            <a:ext cx="5212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i="1" dirty="0"/>
              <a:t>W</a:t>
            </a:r>
            <a:r>
              <a:rPr lang="en-US" altLang="zh-CN" sz="2000" i="1" baseline="-25000" dirty="0"/>
              <a:t>1</a:t>
            </a:r>
            <a:endParaRPr lang="zh-CN" altLang="en-US" sz="2000" i="1" baseline="-25000" dirty="0"/>
          </a:p>
        </p:txBody>
      </p:sp>
      <p:sp>
        <p:nvSpPr>
          <p:cNvPr id="60" name="TextBox 59"/>
          <p:cNvSpPr txBox="1"/>
          <p:nvPr/>
        </p:nvSpPr>
        <p:spPr>
          <a:xfrm>
            <a:off x="7253785" y="4005618"/>
            <a:ext cx="4651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i="1" dirty="0"/>
              <a:t>N</a:t>
            </a:r>
            <a:r>
              <a:rPr lang="en-US" altLang="zh-CN" sz="2000" i="1" baseline="-25000" dirty="0"/>
              <a:t>1</a:t>
            </a:r>
            <a:endParaRPr lang="zh-CN" altLang="en-US" sz="2000" i="1" baseline="-25000" dirty="0"/>
          </a:p>
        </p:txBody>
      </p:sp>
      <p:sp>
        <p:nvSpPr>
          <p:cNvPr id="61" name="TextBox 60"/>
          <p:cNvSpPr txBox="1"/>
          <p:nvPr/>
        </p:nvSpPr>
        <p:spPr>
          <a:xfrm>
            <a:off x="8593540" y="3994245"/>
            <a:ext cx="4651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i="1" dirty="0"/>
              <a:t>N</a:t>
            </a:r>
            <a:r>
              <a:rPr lang="en-US" altLang="zh-CN" sz="2000" i="1" baseline="-25000" dirty="0"/>
              <a:t>2</a:t>
            </a:r>
            <a:endParaRPr lang="zh-CN" altLang="en-US" sz="2000" i="1" baseline="-25000" dirty="0"/>
          </a:p>
        </p:txBody>
      </p:sp>
      <p:sp>
        <p:nvSpPr>
          <p:cNvPr id="48" name="矩形 47"/>
          <p:cNvSpPr/>
          <p:nvPr/>
        </p:nvSpPr>
        <p:spPr>
          <a:xfrm>
            <a:off x="432914" y="1514448"/>
            <a:ext cx="526348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    1914</a:t>
            </a:r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年，亨利</a:t>
            </a:r>
            <a:r>
              <a:rPr lang="en-US" altLang="zh-CN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·</a:t>
            </a:r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福特支付工人每天</a:t>
            </a:r>
            <a:r>
              <a:rPr lang="en-US" altLang="zh-CN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5</a:t>
            </a:r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美元工资，是当时平均工资的</a:t>
            </a:r>
            <a:r>
              <a:rPr lang="en-US" altLang="zh-CN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倍。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亨利</a:t>
            </a:r>
            <a:r>
              <a:rPr lang="en-US" altLang="zh-CN" b="1" dirty="0">
                <a:latin typeface="楷体" pitchFamily="49" charset="-122"/>
                <a:ea typeface="楷体" pitchFamily="49" charset="-122"/>
              </a:rPr>
              <a:t>·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福特是世界上第一位使用流水线大批量生产汽车的人。</a:t>
            </a:r>
            <a:r>
              <a:rPr lang="en-US" altLang="zh-CN" b="1" i="1" dirty="0">
                <a:latin typeface="楷体" pitchFamily="49" charset="-122"/>
                <a:ea typeface="楷体" pitchFamily="49" charset="-122"/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    福特</a:t>
            </a:r>
            <a:r>
              <a:rPr lang="en-US" altLang="zh-CN" b="1" dirty="0">
                <a:latin typeface="楷体" pitchFamily="49" charset="-122"/>
                <a:ea typeface="楷体" pitchFamily="49" charset="-122"/>
              </a:rPr>
              <a:t>T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型车于</a:t>
            </a:r>
            <a:r>
              <a:rPr lang="en-US" altLang="zh-CN" b="1" dirty="0">
                <a:latin typeface="楷体" pitchFamily="49" charset="-122"/>
                <a:ea typeface="楷体" pitchFamily="49" charset="-122"/>
              </a:rPr>
              <a:t>1908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年</a:t>
            </a:r>
            <a:r>
              <a:rPr lang="en-US" altLang="zh-CN" b="1" dirty="0">
                <a:latin typeface="楷体" pitchFamily="49" charset="-122"/>
                <a:ea typeface="楷体" pitchFamily="49" charset="-122"/>
              </a:rPr>
              <a:t>10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月</a:t>
            </a:r>
            <a:r>
              <a:rPr lang="en-US" altLang="zh-CN" b="1" dirty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日推出，最初售价</a:t>
            </a:r>
            <a:r>
              <a:rPr lang="en-US" altLang="zh-CN" b="1" dirty="0">
                <a:latin typeface="楷体" pitchFamily="49" charset="-122"/>
                <a:ea typeface="楷体" pitchFamily="49" charset="-122"/>
              </a:rPr>
              <a:t>850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美元。</a:t>
            </a:r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到了</a:t>
            </a:r>
            <a:r>
              <a:rPr lang="en-US" altLang="zh-CN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1921</a:t>
            </a:r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年，</a:t>
            </a:r>
            <a:r>
              <a:rPr lang="en-US" altLang="zh-CN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T</a:t>
            </a:r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型车的产量已占世界汽车总产量的</a:t>
            </a:r>
            <a:r>
              <a:rPr lang="en-US" altLang="zh-CN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56.6%</a:t>
            </a:r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。</a:t>
            </a:r>
            <a:r>
              <a:rPr lang="en-US" altLang="zh-CN" b="1" dirty="0">
                <a:latin typeface="楷体" pitchFamily="49" charset="-122"/>
                <a:ea typeface="楷体" pitchFamily="49" charset="-122"/>
              </a:rPr>
              <a:t>T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型车在</a:t>
            </a:r>
            <a:r>
              <a:rPr lang="en-US" altLang="zh-CN" b="1" dirty="0">
                <a:latin typeface="楷体" pitchFamily="49" charset="-122"/>
                <a:ea typeface="楷体" pitchFamily="49" charset="-122"/>
              </a:rPr>
              <a:t>20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年内生产</a:t>
            </a:r>
            <a:r>
              <a:rPr lang="en-US" altLang="zh-CN" b="1" dirty="0">
                <a:latin typeface="楷体" pitchFamily="49" charset="-122"/>
                <a:ea typeface="楷体" pitchFamily="49" charset="-122"/>
              </a:rPr>
              <a:t>1500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万辆，汽车从“富人专利”变成了几百美元的大众消费品。</a:t>
            </a:r>
          </a:p>
        </p:txBody>
      </p:sp>
      <p:grpSp>
        <p:nvGrpSpPr>
          <p:cNvPr id="59" name="组合 58"/>
          <p:cNvGrpSpPr/>
          <p:nvPr/>
        </p:nvGrpSpPr>
        <p:grpSpPr>
          <a:xfrm>
            <a:off x="8599805" y="5120548"/>
            <a:ext cx="3029803" cy="1446662"/>
            <a:chOff x="6837527" y="5049672"/>
            <a:chExt cx="3029803" cy="1446662"/>
          </a:xfrm>
        </p:grpSpPr>
        <p:sp>
          <p:nvSpPr>
            <p:cNvPr id="49" name="任意多边形 48"/>
            <p:cNvSpPr/>
            <p:nvPr/>
          </p:nvSpPr>
          <p:spPr>
            <a:xfrm>
              <a:off x="6837527" y="5049672"/>
              <a:ext cx="3029803" cy="1446662"/>
            </a:xfrm>
            <a:custGeom>
              <a:avLst/>
              <a:gdLst>
                <a:gd name="connsiteX0" fmla="*/ 545911 w 1568380"/>
                <a:gd name="connsiteY0" fmla="*/ 1009934 h 1023582"/>
                <a:gd name="connsiteX1" fmla="*/ 382138 w 1568380"/>
                <a:gd name="connsiteY1" fmla="*/ 982638 h 1023582"/>
                <a:gd name="connsiteX2" fmla="*/ 327547 w 1568380"/>
                <a:gd name="connsiteY2" fmla="*/ 968991 h 1023582"/>
                <a:gd name="connsiteX3" fmla="*/ 259308 w 1568380"/>
                <a:gd name="connsiteY3" fmla="*/ 900752 h 1023582"/>
                <a:gd name="connsiteX4" fmla="*/ 163773 w 1568380"/>
                <a:gd name="connsiteY4" fmla="*/ 818865 h 1023582"/>
                <a:gd name="connsiteX5" fmla="*/ 68239 w 1568380"/>
                <a:gd name="connsiteY5" fmla="*/ 709683 h 1023582"/>
                <a:gd name="connsiteX6" fmla="*/ 40944 w 1568380"/>
                <a:gd name="connsiteY6" fmla="*/ 655092 h 1023582"/>
                <a:gd name="connsiteX7" fmla="*/ 13648 w 1568380"/>
                <a:gd name="connsiteY7" fmla="*/ 614149 h 1023582"/>
                <a:gd name="connsiteX8" fmla="*/ 0 w 1568380"/>
                <a:gd name="connsiteY8" fmla="*/ 573206 h 1023582"/>
                <a:gd name="connsiteX9" fmla="*/ 13648 w 1568380"/>
                <a:gd name="connsiteY9" fmla="*/ 395785 h 1023582"/>
                <a:gd name="connsiteX10" fmla="*/ 27296 w 1568380"/>
                <a:gd name="connsiteY10" fmla="*/ 341194 h 1023582"/>
                <a:gd name="connsiteX11" fmla="*/ 122830 w 1568380"/>
                <a:gd name="connsiteY11" fmla="*/ 218364 h 1023582"/>
                <a:gd name="connsiteX12" fmla="*/ 150126 w 1568380"/>
                <a:gd name="connsiteY12" fmla="*/ 177421 h 1023582"/>
                <a:gd name="connsiteX13" fmla="*/ 232012 w 1568380"/>
                <a:gd name="connsiteY13" fmla="*/ 109182 h 1023582"/>
                <a:gd name="connsiteX14" fmla="*/ 259308 w 1568380"/>
                <a:gd name="connsiteY14" fmla="*/ 68238 h 1023582"/>
                <a:gd name="connsiteX15" fmla="*/ 300251 w 1568380"/>
                <a:gd name="connsiteY15" fmla="*/ 54591 h 1023582"/>
                <a:gd name="connsiteX16" fmla="*/ 354842 w 1568380"/>
                <a:gd name="connsiteY16" fmla="*/ 27295 h 1023582"/>
                <a:gd name="connsiteX17" fmla="*/ 464024 w 1568380"/>
                <a:gd name="connsiteY17" fmla="*/ 0 h 1023582"/>
                <a:gd name="connsiteX18" fmla="*/ 723332 w 1568380"/>
                <a:gd name="connsiteY18" fmla="*/ 13647 h 1023582"/>
                <a:gd name="connsiteX19" fmla="*/ 764275 w 1568380"/>
                <a:gd name="connsiteY19" fmla="*/ 27295 h 1023582"/>
                <a:gd name="connsiteX20" fmla="*/ 859809 w 1568380"/>
                <a:gd name="connsiteY20" fmla="*/ 40943 h 1023582"/>
                <a:gd name="connsiteX21" fmla="*/ 1091821 w 1568380"/>
                <a:gd name="connsiteY21" fmla="*/ 81886 h 1023582"/>
                <a:gd name="connsiteX22" fmla="*/ 1187356 w 1568380"/>
                <a:gd name="connsiteY22" fmla="*/ 109182 h 1023582"/>
                <a:gd name="connsiteX23" fmla="*/ 1282890 w 1568380"/>
                <a:gd name="connsiteY23" fmla="*/ 136477 h 1023582"/>
                <a:gd name="connsiteX24" fmla="*/ 1364776 w 1568380"/>
                <a:gd name="connsiteY24" fmla="*/ 191068 h 1023582"/>
                <a:gd name="connsiteX25" fmla="*/ 1405720 w 1568380"/>
                <a:gd name="connsiteY25" fmla="*/ 218364 h 1023582"/>
                <a:gd name="connsiteX26" fmla="*/ 1460311 w 1568380"/>
                <a:gd name="connsiteY26" fmla="*/ 286603 h 1023582"/>
                <a:gd name="connsiteX27" fmla="*/ 1542197 w 1568380"/>
                <a:gd name="connsiteY27" fmla="*/ 423080 h 1023582"/>
                <a:gd name="connsiteX28" fmla="*/ 1555845 w 1568380"/>
                <a:gd name="connsiteY28" fmla="*/ 464024 h 1023582"/>
                <a:gd name="connsiteX29" fmla="*/ 1514902 w 1568380"/>
                <a:gd name="connsiteY29" fmla="*/ 655092 h 1023582"/>
                <a:gd name="connsiteX30" fmla="*/ 1473959 w 1568380"/>
                <a:gd name="connsiteY30" fmla="*/ 696035 h 1023582"/>
                <a:gd name="connsiteX31" fmla="*/ 1419368 w 1568380"/>
                <a:gd name="connsiteY31" fmla="*/ 764274 h 1023582"/>
                <a:gd name="connsiteX32" fmla="*/ 1351129 w 1568380"/>
                <a:gd name="connsiteY32" fmla="*/ 818865 h 1023582"/>
                <a:gd name="connsiteX33" fmla="*/ 1269242 w 1568380"/>
                <a:gd name="connsiteY33" fmla="*/ 859809 h 1023582"/>
                <a:gd name="connsiteX34" fmla="*/ 1187356 w 1568380"/>
                <a:gd name="connsiteY34" fmla="*/ 900752 h 1023582"/>
                <a:gd name="connsiteX35" fmla="*/ 1105469 w 1568380"/>
                <a:gd name="connsiteY35" fmla="*/ 914400 h 1023582"/>
                <a:gd name="connsiteX36" fmla="*/ 1064526 w 1568380"/>
                <a:gd name="connsiteY36" fmla="*/ 928047 h 1023582"/>
                <a:gd name="connsiteX37" fmla="*/ 764275 w 1568380"/>
                <a:gd name="connsiteY37" fmla="*/ 941695 h 1023582"/>
                <a:gd name="connsiteX38" fmla="*/ 600502 w 1568380"/>
                <a:gd name="connsiteY38" fmla="*/ 955343 h 1023582"/>
                <a:gd name="connsiteX39" fmla="*/ 504968 w 1568380"/>
                <a:gd name="connsiteY39" fmla="*/ 982638 h 1023582"/>
                <a:gd name="connsiteX40" fmla="*/ 464024 w 1568380"/>
                <a:gd name="connsiteY40" fmla="*/ 996286 h 1023582"/>
                <a:gd name="connsiteX41" fmla="*/ 436729 w 1568380"/>
                <a:gd name="connsiteY41" fmla="*/ 1023582 h 1023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568380" h="1023582">
                  <a:moveTo>
                    <a:pt x="545911" y="1009934"/>
                  </a:moveTo>
                  <a:cubicBezTo>
                    <a:pt x="454487" y="979459"/>
                    <a:pt x="551910" y="1008756"/>
                    <a:pt x="382138" y="982638"/>
                  </a:cubicBezTo>
                  <a:cubicBezTo>
                    <a:pt x="363599" y="979786"/>
                    <a:pt x="345744" y="973540"/>
                    <a:pt x="327547" y="968991"/>
                  </a:cubicBezTo>
                  <a:cubicBezTo>
                    <a:pt x="218361" y="896201"/>
                    <a:pt x="350294" y="991738"/>
                    <a:pt x="259308" y="900752"/>
                  </a:cubicBezTo>
                  <a:cubicBezTo>
                    <a:pt x="195202" y="836646"/>
                    <a:pt x="215772" y="885721"/>
                    <a:pt x="163773" y="818865"/>
                  </a:cubicBezTo>
                  <a:cubicBezTo>
                    <a:pt x="78036" y="708633"/>
                    <a:pt x="147501" y="762525"/>
                    <a:pt x="68239" y="709683"/>
                  </a:cubicBezTo>
                  <a:cubicBezTo>
                    <a:pt x="59141" y="691486"/>
                    <a:pt x="51038" y="672756"/>
                    <a:pt x="40944" y="655092"/>
                  </a:cubicBezTo>
                  <a:cubicBezTo>
                    <a:pt x="32806" y="640851"/>
                    <a:pt x="20984" y="628820"/>
                    <a:pt x="13648" y="614149"/>
                  </a:cubicBezTo>
                  <a:cubicBezTo>
                    <a:pt x="7214" y="601282"/>
                    <a:pt x="4549" y="586854"/>
                    <a:pt x="0" y="573206"/>
                  </a:cubicBezTo>
                  <a:cubicBezTo>
                    <a:pt x="4549" y="514066"/>
                    <a:pt x="6717" y="454694"/>
                    <a:pt x="13648" y="395785"/>
                  </a:cubicBezTo>
                  <a:cubicBezTo>
                    <a:pt x="15840" y="377156"/>
                    <a:pt x="18908" y="357971"/>
                    <a:pt x="27296" y="341194"/>
                  </a:cubicBezTo>
                  <a:cubicBezTo>
                    <a:pt x="79036" y="237714"/>
                    <a:pt x="66666" y="285760"/>
                    <a:pt x="122830" y="218364"/>
                  </a:cubicBezTo>
                  <a:cubicBezTo>
                    <a:pt x="133331" y="205763"/>
                    <a:pt x="139625" y="190022"/>
                    <a:pt x="150126" y="177421"/>
                  </a:cubicBezTo>
                  <a:cubicBezTo>
                    <a:pt x="182967" y="138012"/>
                    <a:pt x="191751" y="136022"/>
                    <a:pt x="232012" y="109182"/>
                  </a:cubicBezTo>
                  <a:cubicBezTo>
                    <a:pt x="241111" y="95534"/>
                    <a:pt x="246500" y="78485"/>
                    <a:pt x="259308" y="68238"/>
                  </a:cubicBezTo>
                  <a:cubicBezTo>
                    <a:pt x="270541" y="59251"/>
                    <a:pt x="287028" y="60258"/>
                    <a:pt x="300251" y="54591"/>
                  </a:cubicBezTo>
                  <a:cubicBezTo>
                    <a:pt x="318951" y="46577"/>
                    <a:pt x="335541" y="33729"/>
                    <a:pt x="354842" y="27295"/>
                  </a:cubicBezTo>
                  <a:cubicBezTo>
                    <a:pt x="390431" y="15432"/>
                    <a:pt x="464024" y="0"/>
                    <a:pt x="464024" y="0"/>
                  </a:cubicBezTo>
                  <a:cubicBezTo>
                    <a:pt x="550460" y="4549"/>
                    <a:pt x="637132" y="5811"/>
                    <a:pt x="723332" y="13647"/>
                  </a:cubicBezTo>
                  <a:cubicBezTo>
                    <a:pt x="737659" y="14949"/>
                    <a:pt x="750168" y="24474"/>
                    <a:pt x="764275" y="27295"/>
                  </a:cubicBezTo>
                  <a:cubicBezTo>
                    <a:pt x="795818" y="33604"/>
                    <a:pt x="828266" y="34634"/>
                    <a:pt x="859809" y="40943"/>
                  </a:cubicBezTo>
                  <a:cubicBezTo>
                    <a:pt x="1092848" y="87551"/>
                    <a:pt x="839582" y="53859"/>
                    <a:pt x="1091821" y="81886"/>
                  </a:cubicBezTo>
                  <a:cubicBezTo>
                    <a:pt x="1262532" y="124564"/>
                    <a:pt x="1050261" y="70013"/>
                    <a:pt x="1187356" y="109182"/>
                  </a:cubicBezTo>
                  <a:cubicBezTo>
                    <a:pt x="1201912" y="113341"/>
                    <a:pt x="1265563" y="126851"/>
                    <a:pt x="1282890" y="136477"/>
                  </a:cubicBezTo>
                  <a:cubicBezTo>
                    <a:pt x="1311567" y="152409"/>
                    <a:pt x="1337481" y="172871"/>
                    <a:pt x="1364776" y="191068"/>
                  </a:cubicBezTo>
                  <a:lnTo>
                    <a:pt x="1405720" y="218364"/>
                  </a:lnTo>
                  <a:cubicBezTo>
                    <a:pt x="1436455" y="310565"/>
                    <a:pt x="1393831" y="210625"/>
                    <a:pt x="1460311" y="286603"/>
                  </a:cubicBezTo>
                  <a:cubicBezTo>
                    <a:pt x="1487479" y="317653"/>
                    <a:pt x="1524237" y="381173"/>
                    <a:pt x="1542197" y="423080"/>
                  </a:cubicBezTo>
                  <a:cubicBezTo>
                    <a:pt x="1547864" y="436303"/>
                    <a:pt x="1551296" y="450376"/>
                    <a:pt x="1555845" y="464024"/>
                  </a:cubicBezTo>
                  <a:cubicBezTo>
                    <a:pt x="1545886" y="573572"/>
                    <a:pt x="1568380" y="590918"/>
                    <a:pt x="1514902" y="655092"/>
                  </a:cubicBezTo>
                  <a:cubicBezTo>
                    <a:pt x="1502546" y="669919"/>
                    <a:pt x="1487607" y="682387"/>
                    <a:pt x="1473959" y="696035"/>
                  </a:cubicBezTo>
                  <a:cubicBezTo>
                    <a:pt x="1447389" y="775745"/>
                    <a:pt x="1481100" y="702542"/>
                    <a:pt x="1419368" y="764274"/>
                  </a:cubicBezTo>
                  <a:cubicBezTo>
                    <a:pt x="1357636" y="826006"/>
                    <a:pt x="1430836" y="792297"/>
                    <a:pt x="1351129" y="818865"/>
                  </a:cubicBezTo>
                  <a:cubicBezTo>
                    <a:pt x="1233792" y="897089"/>
                    <a:pt x="1382247" y="803306"/>
                    <a:pt x="1269242" y="859809"/>
                  </a:cubicBezTo>
                  <a:cubicBezTo>
                    <a:pt x="1210353" y="889253"/>
                    <a:pt x="1249101" y="887031"/>
                    <a:pt x="1187356" y="900752"/>
                  </a:cubicBezTo>
                  <a:cubicBezTo>
                    <a:pt x="1160343" y="906755"/>
                    <a:pt x="1132482" y="908397"/>
                    <a:pt x="1105469" y="914400"/>
                  </a:cubicBezTo>
                  <a:cubicBezTo>
                    <a:pt x="1091426" y="917521"/>
                    <a:pt x="1078866" y="926900"/>
                    <a:pt x="1064526" y="928047"/>
                  </a:cubicBezTo>
                  <a:cubicBezTo>
                    <a:pt x="964658" y="936036"/>
                    <a:pt x="864289" y="935812"/>
                    <a:pt x="764275" y="941695"/>
                  </a:cubicBezTo>
                  <a:cubicBezTo>
                    <a:pt x="709589" y="944912"/>
                    <a:pt x="655093" y="950794"/>
                    <a:pt x="600502" y="955343"/>
                  </a:cubicBezTo>
                  <a:cubicBezTo>
                    <a:pt x="502341" y="988064"/>
                    <a:pt x="624918" y="948367"/>
                    <a:pt x="504968" y="982638"/>
                  </a:cubicBezTo>
                  <a:cubicBezTo>
                    <a:pt x="491135" y="986590"/>
                    <a:pt x="476360" y="988884"/>
                    <a:pt x="464024" y="996286"/>
                  </a:cubicBezTo>
                  <a:cubicBezTo>
                    <a:pt x="452990" y="1002906"/>
                    <a:pt x="445827" y="1014483"/>
                    <a:pt x="436729" y="1023582"/>
                  </a:cubicBezTo>
                </a:path>
              </a:pathLst>
            </a:cu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178724" y="5281683"/>
              <a:ext cx="197892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>
                      <a:lumMod val="50000"/>
                    </a:schemeClr>
                  </a:solidFill>
                  <a:latin typeface="楷体" pitchFamily="49" charset="-122"/>
                  <a:ea typeface="楷体" pitchFamily="49" charset="-122"/>
                </a:rPr>
                <a:t>丢掉工作的</a:t>
              </a:r>
              <a:endParaRPr lang="en-US" altLang="zh-CN" sz="2000" b="1" dirty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endParaRPr>
            </a:p>
            <a:p>
              <a:pPr algn="ctr"/>
              <a:r>
                <a:rPr lang="zh-CN" altLang="en-US" sz="2000" b="1" dirty="0">
                  <a:solidFill>
                    <a:schemeClr val="bg1">
                      <a:lumMod val="50000"/>
                    </a:schemeClr>
                  </a:solidFill>
                  <a:latin typeface="楷体" pitchFamily="49" charset="-122"/>
                  <a:ea typeface="楷体" pitchFamily="49" charset="-122"/>
                </a:rPr>
                <a:t>机会成本</a:t>
              </a:r>
              <a:endParaRPr lang="en-US" altLang="zh-CN" sz="2000" b="1" dirty="0">
                <a:solidFill>
                  <a:schemeClr val="bg1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endParaRPr>
            </a:p>
            <a:p>
              <a:pPr algn="ctr"/>
              <a:r>
                <a:rPr lang="zh-CN" altLang="en-US" sz="2000" b="1" dirty="0">
                  <a:solidFill>
                    <a:schemeClr val="bg1">
                      <a:lumMod val="50000"/>
                    </a:schemeClr>
                  </a:solidFill>
                  <a:latin typeface="楷体" pitchFamily="49" charset="-122"/>
                  <a:ea typeface="楷体" pitchFamily="49" charset="-122"/>
                </a:rPr>
                <a:t>太高了</a:t>
              </a:r>
            </a:p>
          </p:txBody>
        </p:sp>
      </p:grpSp>
      <p:sp>
        <p:nvSpPr>
          <p:cNvPr id="62" name="Text Box 4">
            <a:extLst>
              <a:ext uri="{FF2B5EF4-FFF2-40B4-BE49-F238E27FC236}">
                <a16:creationId xmlns:a16="http://schemas.microsoft.com/office/drawing/2014/main" id="{7964E652-D887-AAC0-0DF5-7C9F78394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740" y="5483001"/>
            <a:ext cx="6808170" cy="1142620"/>
          </a:xfrm>
          <a:prstGeom prst="rect">
            <a:avLst/>
          </a:prstGeom>
          <a:noFill/>
          <a:ln w="9525">
            <a:solidFill>
              <a:schemeClr val="accent1"/>
            </a:solidFill>
            <a:prstDash val="dash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ct val="20000"/>
              </a:spcBef>
            </a:pPr>
            <a:r>
              <a:rPr lang="zh-CN" altLang="en-US" sz="1600" dirty="0">
                <a:latin typeface="黑体" pitchFamily="49" charset="-122"/>
                <a:ea typeface="黑体" pitchFamily="49" charset="-122"/>
              </a:rPr>
              <a:t>    </a:t>
            </a:r>
            <a:r>
              <a:rPr lang="zh-CN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有效工资理论</a:t>
            </a:r>
            <a:r>
              <a:rPr lang="zh-CN" altLang="en-US" sz="1600" dirty="0">
                <a:latin typeface="黑体" pitchFamily="49" charset="-122"/>
                <a:ea typeface="黑体" pitchFamily="49" charset="-122"/>
              </a:rPr>
              <a:t>认为，充分高的工资可以刺激工人努力工作，避免怠工。根据这一理论，较高的工资会带来较高的生产率。这是因为较高的工资会使工人更健康、士气更高，且可以维持较低的人事变动率。</a:t>
            </a:r>
          </a:p>
        </p:txBody>
      </p:sp>
    </p:spTree>
    <p:custDataLst>
      <p:tags r:id="rId1"/>
    </p:custData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6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266700"/>
            <a:ext cx="4378960" cy="672465"/>
            <a:chOff x="0" y="499"/>
            <a:chExt cx="6896" cy="1059"/>
          </a:xfrm>
        </p:grpSpPr>
        <p:sp>
          <p:nvSpPr>
            <p:cNvPr id="2" name="矩形 1"/>
            <p:cNvSpPr/>
            <p:nvPr/>
          </p:nvSpPr>
          <p:spPr>
            <a:xfrm>
              <a:off x="0" y="499"/>
              <a:ext cx="6896" cy="1059"/>
            </a:xfrm>
            <a:prstGeom prst="rect">
              <a:avLst/>
            </a:prstGeom>
            <a:solidFill>
              <a:srgbClr val="BFD3D1"/>
            </a:solidFill>
            <a:ln>
              <a:solidFill>
                <a:srgbClr val="BFD3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01" y="542"/>
              <a:ext cx="669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333300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lang="zh-CN" altLang="en-US" sz="3600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一、失业理论</a:t>
              </a:r>
            </a:p>
          </p:txBody>
        </p:sp>
      </p:grp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黑体" panose="02010609060101010101" pitchFamily="49" charset="-122"/>
                <a:ea typeface="黑体" panose="02010609060101010101" pitchFamily="49" charset="-122"/>
              </a:rPr>
              <a:pPr/>
              <a:t>12</a:t>
            </a:fld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1160" y="1203960"/>
            <a:ext cx="2214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>
                <a:srgbClr val="333300"/>
              </a:buClr>
              <a:buSzTx/>
              <a:buFont typeface="Wingdings" panose="05000000000000000000" pitchFamily="2" charset="2"/>
              <a:buNone/>
              <a:defRPr/>
            </a:pPr>
            <a:r>
              <a:rPr lang="zh-CN" altLang="en-US" sz="2000" kern="0" noProof="0" dirty="0">
                <a:ln>
                  <a:noFill/>
                </a:ln>
                <a:solidFill>
                  <a:srgbClr val="3333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（三）失业的影响</a:t>
            </a:r>
          </a:p>
        </p:txBody>
      </p:sp>
      <p:sp>
        <p:nvSpPr>
          <p:cNvPr id="29" name="矩形 28"/>
          <p:cNvSpPr/>
          <p:nvPr/>
        </p:nvSpPr>
        <p:spPr>
          <a:xfrm>
            <a:off x="10309860" y="1052830"/>
            <a:ext cx="735965" cy="700405"/>
          </a:xfrm>
          <a:prstGeom prst="rect">
            <a:avLst/>
          </a:prstGeom>
          <a:solidFill>
            <a:schemeClr val="accent1">
              <a:alpha val="0"/>
            </a:schemeClr>
          </a:solidFill>
          <a:ln w="88900">
            <a:solidFill>
              <a:srgbClr val="BFD3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689590" y="130175"/>
            <a:ext cx="1372870" cy="1306195"/>
          </a:xfrm>
          <a:prstGeom prst="rect">
            <a:avLst/>
          </a:prstGeom>
          <a:solidFill>
            <a:schemeClr val="accent1">
              <a:alpha val="0"/>
            </a:schemeClr>
          </a:solidFill>
          <a:ln w="88900">
            <a:solidFill>
              <a:srgbClr val="F9C4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82136" y="2024665"/>
            <a:ext cx="9103057" cy="41511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 algn="just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b="1" dirty="0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）对个人来说：非自愿失业会使得他的收入减少，从而生活水平下降。</a:t>
            </a:r>
          </a:p>
          <a:p>
            <a:pPr marL="274320" indent="-274320" algn="just">
              <a:lnSpc>
                <a:spcPct val="150000"/>
              </a:lnSpc>
              <a:spcBef>
                <a:spcPct val="0"/>
              </a:spcBef>
              <a:defRPr/>
            </a:pPr>
            <a:endParaRPr lang="zh-CN" altLang="en-US" b="1" dirty="0">
              <a:latin typeface="黑体" pitchFamily="49" charset="-122"/>
              <a:ea typeface="黑体" pitchFamily="49" charset="-122"/>
            </a:endParaRPr>
          </a:p>
          <a:p>
            <a:pPr marL="274320" indent="-274320" algn="just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b="1" dirty="0"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）对社会来说：一方面，失业会增加社会福利支出，造成财政困难；</a:t>
            </a:r>
          </a:p>
          <a:p>
            <a:pPr marL="274320" indent="-274320" algn="just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                 一方面，失业率过高也会影响社会安定，带来其他社会问题。</a:t>
            </a:r>
          </a:p>
          <a:p>
            <a:pPr marL="274320" indent="-274320" algn="just">
              <a:lnSpc>
                <a:spcPct val="150000"/>
              </a:lnSpc>
              <a:spcBef>
                <a:spcPct val="0"/>
              </a:spcBef>
              <a:defRPr/>
            </a:pPr>
            <a:endParaRPr lang="zh-CN" altLang="en-US" b="1" dirty="0">
              <a:latin typeface="黑体" pitchFamily="49" charset="-122"/>
              <a:ea typeface="黑体" pitchFamily="49" charset="-122"/>
            </a:endParaRPr>
          </a:p>
          <a:p>
            <a:pPr marL="274320" indent="-274320" algn="just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b="1" dirty="0"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）失业率上升，就业降低，资本闲置，国民收入减少。</a:t>
            </a:r>
          </a:p>
          <a:p>
            <a:pPr marL="274320" indent="-274320" algn="just">
              <a:lnSpc>
                <a:spcPct val="150000"/>
              </a:lnSpc>
              <a:spcBef>
                <a:spcPct val="0"/>
              </a:spcBef>
              <a:defRPr/>
            </a:pPr>
            <a:r>
              <a:rPr kumimoji="1" lang="zh-CN" altLang="en-US" sz="105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                                 </a:t>
            </a:r>
            <a:endParaRPr kumimoji="1" lang="en-US" altLang="zh-CN" sz="105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274320" indent="-274320" algn="just">
              <a:lnSpc>
                <a:spcPct val="150000"/>
              </a:lnSpc>
              <a:spcBef>
                <a:spcPct val="0"/>
              </a:spcBef>
              <a:defRPr/>
            </a:pPr>
            <a:r>
              <a:rPr kumimoji="1" lang="en-US" altLang="zh-CN" sz="105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                                  </a:t>
            </a:r>
            <a:r>
              <a:rPr kumimoji="1" lang="zh-CN" altLang="en-US" sz="105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kumimoji="1"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当出现严重失业的时候，产量损失很大，收入急剧下降</a:t>
            </a:r>
            <a:r>
              <a:rPr kumimoji="1"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——</a:t>
            </a:r>
          </a:p>
          <a:p>
            <a:pPr marL="274320" indent="-274320" algn="just">
              <a:lnSpc>
                <a:spcPct val="150000"/>
              </a:lnSpc>
              <a:spcBef>
                <a:spcPct val="0"/>
              </a:spcBef>
              <a:defRPr/>
            </a:pPr>
            <a:r>
              <a:rPr kumimoji="1"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               </a:t>
            </a:r>
            <a:r>
              <a:rPr kumimoji="1"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就好像大量的汽车、房屋、衣服及其他商品被简单地扔进大海一样。</a:t>
            </a:r>
          </a:p>
          <a:p>
            <a:pPr marL="274320" indent="-274320" algn="just">
              <a:lnSpc>
                <a:spcPct val="160000"/>
              </a:lnSpc>
              <a:spcBef>
                <a:spcPct val="0"/>
              </a:spcBef>
              <a:defRPr/>
            </a:pPr>
            <a:endParaRPr kumimoji="1" lang="zh-CN" altLang="en-US" sz="2000" b="1" dirty="0">
              <a:solidFill>
                <a:srgbClr val="FF00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025377" y="1265408"/>
            <a:ext cx="6250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1" dirty="0">
                <a:solidFill>
                  <a:srgbClr val="FF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kumimoji="1"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在高失业期间的损失是现代经济中有文献记载的最大浪费</a:t>
            </a:r>
            <a:endParaRPr lang="zh-CN" altLang="en-US" dirty="0"/>
          </a:p>
        </p:txBody>
      </p:sp>
      <p:pic>
        <p:nvPicPr>
          <p:cNvPr id="88066" name="Picture 2" descr="https://timgsa.baidu.com/timg?image&amp;quality=80&amp;size=b9999_10000&amp;sec=1600693311218&amp;di=d8f78290dbc1f45d66bbdf63db613300&amp;imgtype=0&amp;src=http%3A%2F%2Fimg0.imgtn.bdimg.com%2Fit%2Fu%3D3003575160%2C990795103%26fm%3D214%26gp%3D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03307" y="2183641"/>
            <a:ext cx="2474794" cy="3807726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266700"/>
            <a:ext cx="4378960" cy="672465"/>
            <a:chOff x="0" y="499"/>
            <a:chExt cx="6896" cy="1059"/>
          </a:xfrm>
        </p:grpSpPr>
        <p:sp>
          <p:nvSpPr>
            <p:cNvPr id="2" name="矩形 1"/>
            <p:cNvSpPr/>
            <p:nvPr/>
          </p:nvSpPr>
          <p:spPr>
            <a:xfrm>
              <a:off x="0" y="499"/>
              <a:ext cx="6896" cy="1059"/>
            </a:xfrm>
            <a:prstGeom prst="rect">
              <a:avLst/>
            </a:prstGeom>
            <a:solidFill>
              <a:srgbClr val="BFD3D1"/>
            </a:solidFill>
            <a:ln>
              <a:solidFill>
                <a:srgbClr val="BFD3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01" y="542"/>
              <a:ext cx="669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333300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lang="zh-CN" altLang="en-US" sz="3600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一、失业理论</a:t>
              </a:r>
            </a:p>
          </p:txBody>
        </p:sp>
      </p:grp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黑体" panose="02010609060101010101" pitchFamily="49" charset="-122"/>
                <a:ea typeface="黑体" panose="02010609060101010101" pitchFamily="49" charset="-122"/>
              </a:rPr>
              <a:pPr/>
              <a:t>13</a:t>
            </a:fld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45539" y="1820545"/>
            <a:ext cx="9895499" cy="14051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100000"/>
              </a:spcBef>
              <a:spcAft>
                <a:spcPct val="0"/>
              </a:spcAft>
              <a:buClr>
                <a:srgbClr val="333300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rgbClr val="3333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   </a:t>
            </a:r>
            <a:r>
              <a:rPr sz="2000" kern="0" noProof="0" dirty="0">
                <a:ln>
                  <a:noFill/>
                </a:ln>
                <a:solidFill>
                  <a:srgbClr val="3333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一般地说，自然失业率是指经济正常运行时存在的失业量。这种失业率的存在和大小与劳动市场结构、信息完备程度、劳动力转移成本等多种因素有关，而与市场经济运行本身无关。也就是说，无论经济如何波动，自然失业现象都会存在的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91160" y="1203960"/>
            <a:ext cx="2214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>
                <a:srgbClr val="333300"/>
              </a:buClr>
              <a:buSzTx/>
              <a:buFont typeface="Wingdings" panose="05000000000000000000" pitchFamily="2" charset="2"/>
              <a:buNone/>
              <a:defRPr/>
            </a:pPr>
            <a:r>
              <a:rPr lang="zh-CN" altLang="en-US" sz="2000" kern="0" noProof="0" dirty="0">
                <a:ln>
                  <a:noFill/>
                </a:ln>
                <a:solidFill>
                  <a:srgbClr val="3333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（四）自然失业率</a:t>
            </a:r>
          </a:p>
        </p:txBody>
      </p:sp>
      <p:sp>
        <p:nvSpPr>
          <p:cNvPr id="29" name="矩形 28"/>
          <p:cNvSpPr/>
          <p:nvPr/>
        </p:nvSpPr>
        <p:spPr>
          <a:xfrm>
            <a:off x="10309860" y="1052830"/>
            <a:ext cx="735965" cy="700405"/>
          </a:xfrm>
          <a:prstGeom prst="rect">
            <a:avLst/>
          </a:prstGeom>
          <a:solidFill>
            <a:schemeClr val="accent1">
              <a:alpha val="0"/>
            </a:schemeClr>
          </a:solidFill>
          <a:ln w="88900">
            <a:solidFill>
              <a:srgbClr val="BFD3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689590" y="130175"/>
            <a:ext cx="1372870" cy="1306195"/>
          </a:xfrm>
          <a:prstGeom prst="rect">
            <a:avLst/>
          </a:prstGeom>
          <a:solidFill>
            <a:schemeClr val="accent1">
              <a:alpha val="0"/>
            </a:schemeClr>
          </a:solidFill>
          <a:ln w="88900">
            <a:solidFill>
              <a:srgbClr val="F9C4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250405" y="3937248"/>
            <a:ext cx="5254389" cy="1665027"/>
            <a:chOff x="6632810" y="4162566"/>
            <a:chExt cx="5254389" cy="1665027"/>
          </a:xfrm>
        </p:grpSpPr>
        <p:sp>
          <p:nvSpPr>
            <p:cNvPr id="11" name="矩形 10"/>
            <p:cNvSpPr/>
            <p:nvPr/>
          </p:nvSpPr>
          <p:spPr>
            <a:xfrm>
              <a:off x="7124131" y="4236981"/>
              <a:ext cx="4503761" cy="13404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ct val="20000"/>
                </a:spcBef>
                <a:buSzPct val="95000"/>
              </a:pPr>
              <a:r>
                <a:rPr lang="zh-CN" altLang="en-US" b="1" dirty="0">
                  <a:solidFill>
                    <a:srgbClr val="FF0000"/>
                  </a:solidFill>
                  <a:latin typeface="楷体" pitchFamily="49" charset="-122"/>
                  <a:ea typeface="楷体" pitchFamily="49" charset="-122"/>
                </a:rPr>
                <a:t>奥肯定律：</a:t>
              </a:r>
            </a:p>
            <a:p>
              <a:pPr algn="ctr">
                <a:lnSpc>
                  <a:spcPct val="150000"/>
                </a:lnSpc>
                <a:spcBef>
                  <a:spcPct val="20000"/>
                </a:spcBef>
                <a:buSzPct val="95000"/>
              </a:pPr>
              <a:r>
                <a:rPr lang="zh-CN" altLang="en-US" b="1" dirty="0">
                  <a:latin typeface="楷体" pitchFamily="49" charset="-122"/>
                  <a:ea typeface="楷体" pitchFamily="49" charset="-122"/>
                </a:rPr>
                <a:t>实际失业率每高于自然失业率 </a:t>
              </a:r>
              <a:r>
                <a:rPr lang="en-US" altLang="zh-CN" b="1" dirty="0">
                  <a:latin typeface="+mj-lt"/>
                  <a:ea typeface="楷体" pitchFamily="49" charset="-122"/>
                </a:rPr>
                <a:t>1</a:t>
              </a:r>
              <a:r>
                <a:rPr lang="zh-CN" altLang="en-US" b="1" dirty="0">
                  <a:latin typeface="楷体" pitchFamily="49" charset="-122"/>
                  <a:ea typeface="楷体" pitchFamily="49" charset="-122"/>
                </a:rPr>
                <a:t>个百分点，实际</a:t>
              </a:r>
              <a:r>
                <a:rPr lang="en-US" altLang="zh-CN" b="1" i="1" dirty="0">
                  <a:ea typeface="楷体" pitchFamily="49" charset="-122"/>
                </a:rPr>
                <a:t>GDP</a:t>
              </a:r>
              <a:r>
                <a:rPr lang="zh-CN" altLang="en-US" b="1" dirty="0">
                  <a:latin typeface="楷体" pitchFamily="49" charset="-122"/>
                  <a:ea typeface="楷体" pitchFamily="49" charset="-122"/>
                </a:rPr>
                <a:t>将低于潜在</a:t>
              </a:r>
              <a:r>
                <a:rPr lang="en-US" altLang="zh-CN" b="1" i="1" dirty="0">
                  <a:ea typeface="楷体" pitchFamily="49" charset="-122"/>
                </a:rPr>
                <a:t>GDP  </a:t>
              </a:r>
              <a:r>
                <a:rPr lang="en-US" altLang="zh-CN" b="1" dirty="0">
                  <a:ea typeface="楷体" pitchFamily="49" charset="-122"/>
                </a:rPr>
                <a:t>2~3</a:t>
              </a:r>
              <a:r>
                <a:rPr lang="zh-CN" altLang="en-US" b="1" dirty="0">
                  <a:latin typeface="楷体" pitchFamily="49" charset="-122"/>
                  <a:ea typeface="楷体" pitchFamily="49" charset="-122"/>
                </a:rPr>
                <a:t>个百分点</a:t>
              </a:r>
            </a:p>
          </p:txBody>
        </p:sp>
        <p:sp>
          <p:nvSpPr>
            <p:cNvPr id="12" name="任意多边形 11"/>
            <p:cNvSpPr/>
            <p:nvPr/>
          </p:nvSpPr>
          <p:spPr>
            <a:xfrm rot="10800000">
              <a:off x="6632810" y="4162566"/>
              <a:ext cx="5254389" cy="1665027"/>
            </a:xfrm>
            <a:custGeom>
              <a:avLst/>
              <a:gdLst>
                <a:gd name="connsiteX0" fmla="*/ 1774209 w 3248167"/>
                <a:gd name="connsiteY0" fmla="*/ 1760561 h 1760561"/>
                <a:gd name="connsiteX1" fmla="*/ 1637732 w 3248167"/>
                <a:gd name="connsiteY1" fmla="*/ 1733266 h 1760561"/>
                <a:gd name="connsiteX2" fmla="*/ 1460311 w 3248167"/>
                <a:gd name="connsiteY2" fmla="*/ 1705970 h 1760561"/>
                <a:gd name="connsiteX3" fmla="*/ 1228299 w 3248167"/>
                <a:gd name="connsiteY3" fmla="*/ 1678675 h 1760561"/>
                <a:gd name="connsiteX4" fmla="*/ 1146412 w 3248167"/>
                <a:gd name="connsiteY4" fmla="*/ 1651379 h 1760561"/>
                <a:gd name="connsiteX5" fmla="*/ 1078173 w 3248167"/>
                <a:gd name="connsiteY5" fmla="*/ 1637731 h 1760561"/>
                <a:gd name="connsiteX6" fmla="*/ 914400 w 3248167"/>
                <a:gd name="connsiteY6" fmla="*/ 1610436 h 1760561"/>
                <a:gd name="connsiteX7" fmla="*/ 832514 w 3248167"/>
                <a:gd name="connsiteY7" fmla="*/ 1596788 h 1760561"/>
                <a:gd name="connsiteX8" fmla="*/ 750627 w 3248167"/>
                <a:gd name="connsiteY8" fmla="*/ 1569493 h 1760561"/>
                <a:gd name="connsiteX9" fmla="*/ 614150 w 3248167"/>
                <a:gd name="connsiteY9" fmla="*/ 1542197 h 1760561"/>
                <a:gd name="connsiteX10" fmla="*/ 491320 w 3248167"/>
                <a:gd name="connsiteY10" fmla="*/ 1514902 h 1760561"/>
                <a:gd name="connsiteX11" fmla="*/ 395785 w 3248167"/>
                <a:gd name="connsiteY11" fmla="*/ 1433015 h 1760561"/>
                <a:gd name="connsiteX12" fmla="*/ 300251 w 3248167"/>
                <a:gd name="connsiteY12" fmla="*/ 1337481 h 1760561"/>
                <a:gd name="connsiteX13" fmla="*/ 232012 w 3248167"/>
                <a:gd name="connsiteY13" fmla="*/ 1269242 h 1760561"/>
                <a:gd name="connsiteX14" fmla="*/ 122830 w 3248167"/>
                <a:gd name="connsiteY14" fmla="*/ 1187355 h 1760561"/>
                <a:gd name="connsiteX15" fmla="*/ 109182 w 3248167"/>
                <a:gd name="connsiteY15" fmla="*/ 1146412 h 1760561"/>
                <a:gd name="connsiteX16" fmla="*/ 54591 w 3248167"/>
                <a:gd name="connsiteY16" fmla="*/ 1064525 h 1760561"/>
                <a:gd name="connsiteX17" fmla="*/ 27296 w 3248167"/>
                <a:gd name="connsiteY17" fmla="*/ 982639 h 1760561"/>
                <a:gd name="connsiteX18" fmla="*/ 0 w 3248167"/>
                <a:gd name="connsiteY18" fmla="*/ 887105 h 1760561"/>
                <a:gd name="connsiteX19" fmla="*/ 13648 w 3248167"/>
                <a:gd name="connsiteY19" fmla="*/ 614149 h 1760561"/>
                <a:gd name="connsiteX20" fmla="*/ 68239 w 3248167"/>
                <a:gd name="connsiteY20" fmla="*/ 491319 h 1760561"/>
                <a:gd name="connsiteX21" fmla="*/ 81887 w 3248167"/>
                <a:gd name="connsiteY21" fmla="*/ 450376 h 1760561"/>
                <a:gd name="connsiteX22" fmla="*/ 95535 w 3248167"/>
                <a:gd name="connsiteY22" fmla="*/ 395785 h 1760561"/>
                <a:gd name="connsiteX23" fmla="*/ 177421 w 3248167"/>
                <a:gd name="connsiteY23" fmla="*/ 313899 h 1760561"/>
                <a:gd name="connsiteX24" fmla="*/ 272956 w 3248167"/>
                <a:gd name="connsiteY24" fmla="*/ 232012 h 1760561"/>
                <a:gd name="connsiteX25" fmla="*/ 313899 w 3248167"/>
                <a:gd name="connsiteY25" fmla="*/ 204717 h 1760561"/>
                <a:gd name="connsiteX26" fmla="*/ 382138 w 3248167"/>
                <a:gd name="connsiteY26" fmla="*/ 191069 h 1760561"/>
                <a:gd name="connsiteX27" fmla="*/ 504967 w 3248167"/>
                <a:gd name="connsiteY27" fmla="*/ 150125 h 1760561"/>
                <a:gd name="connsiteX28" fmla="*/ 559559 w 3248167"/>
                <a:gd name="connsiteY28" fmla="*/ 122830 h 1760561"/>
                <a:gd name="connsiteX29" fmla="*/ 614150 w 3248167"/>
                <a:gd name="connsiteY29" fmla="*/ 109182 h 1760561"/>
                <a:gd name="connsiteX30" fmla="*/ 682388 w 3248167"/>
                <a:gd name="connsiteY30" fmla="*/ 81887 h 1760561"/>
                <a:gd name="connsiteX31" fmla="*/ 791570 w 3248167"/>
                <a:gd name="connsiteY31" fmla="*/ 68239 h 1760561"/>
                <a:gd name="connsiteX32" fmla="*/ 1009935 w 3248167"/>
                <a:gd name="connsiteY32" fmla="*/ 27296 h 1760561"/>
                <a:gd name="connsiteX33" fmla="*/ 1241947 w 3248167"/>
                <a:gd name="connsiteY33" fmla="*/ 0 h 1760561"/>
                <a:gd name="connsiteX34" fmla="*/ 2047165 w 3248167"/>
                <a:gd name="connsiteY34" fmla="*/ 13648 h 1760561"/>
                <a:gd name="connsiteX35" fmla="*/ 2169994 w 3248167"/>
                <a:gd name="connsiteY35" fmla="*/ 40943 h 1760561"/>
                <a:gd name="connsiteX36" fmla="*/ 2320120 w 3248167"/>
                <a:gd name="connsiteY36" fmla="*/ 54591 h 1760561"/>
                <a:gd name="connsiteX37" fmla="*/ 2374711 w 3248167"/>
                <a:gd name="connsiteY37" fmla="*/ 68239 h 1760561"/>
                <a:gd name="connsiteX38" fmla="*/ 2442950 w 3248167"/>
                <a:gd name="connsiteY38" fmla="*/ 95534 h 1760561"/>
                <a:gd name="connsiteX39" fmla="*/ 2511188 w 3248167"/>
                <a:gd name="connsiteY39" fmla="*/ 109182 h 1760561"/>
                <a:gd name="connsiteX40" fmla="*/ 2593075 w 3248167"/>
                <a:gd name="connsiteY40" fmla="*/ 136478 h 1760561"/>
                <a:gd name="connsiteX41" fmla="*/ 2688609 w 3248167"/>
                <a:gd name="connsiteY41" fmla="*/ 163773 h 1760561"/>
                <a:gd name="connsiteX42" fmla="*/ 2770496 w 3248167"/>
                <a:gd name="connsiteY42" fmla="*/ 191069 h 1760561"/>
                <a:gd name="connsiteX43" fmla="*/ 2852382 w 3248167"/>
                <a:gd name="connsiteY43" fmla="*/ 204717 h 1760561"/>
                <a:gd name="connsiteX44" fmla="*/ 2906973 w 3248167"/>
                <a:gd name="connsiteY44" fmla="*/ 232012 h 1760561"/>
                <a:gd name="connsiteX45" fmla="*/ 2961565 w 3248167"/>
                <a:gd name="connsiteY45" fmla="*/ 245660 h 1760561"/>
                <a:gd name="connsiteX46" fmla="*/ 3043451 w 3248167"/>
                <a:gd name="connsiteY46" fmla="*/ 300251 h 1760561"/>
                <a:gd name="connsiteX47" fmla="*/ 3084394 w 3248167"/>
                <a:gd name="connsiteY47" fmla="*/ 327546 h 1760561"/>
                <a:gd name="connsiteX48" fmla="*/ 3111690 w 3248167"/>
                <a:gd name="connsiteY48" fmla="*/ 368490 h 1760561"/>
                <a:gd name="connsiteX49" fmla="*/ 3152633 w 3248167"/>
                <a:gd name="connsiteY49" fmla="*/ 395785 h 1760561"/>
                <a:gd name="connsiteX50" fmla="*/ 3193576 w 3248167"/>
                <a:gd name="connsiteY50" fmla="*/ 436728 h 1760561"/>
                <a:gd name="connsiteX51" fmla="*/ 3207224 w 3248167"/>
                <a:gd name="connsiteY51" fmla="*/ 491319 h 1760561"/>
                <a:gd name="connsiteX52" fmla="*/ 3234520 w 3248167"/>
                <a:gd name="connsiteY52" fmla="*/ 586854 h 1760561"/>
                <a:gd name="connsiteX53" fmla="*/ 3248167 w 3248167"/>
                <a:gd name="connsiteY53" fmla="*/ 682388 h 1760561"/>
                <a:gd name="connsiteX54" fmla="*/ 3234520 w 3248167"/>
                <a:gd name="connsiteY54" fmla="*/ 900752 h 1760561"/>
                <a:gd name="connsiteX55" fmla="*/ 3220872 w 3248167"/>
                <a:gd name="connsiteY55" fmla="*/ 982639 h 1760561"/>
                <a:gd name="connsiteX56" fmla="*/ 3179929 w 3248167"/>
                <a:gd name="connsiteY56" fmla="*/ 1023582 h 1760561"/>
                <a:gd name="connsiteX57" fmla="*/ 3111690 w 3248167"/>
                <a:gd name="connsiteY57" fmla="*/ 1091821 h 1760561"/>
                <a:gd name="connsiteX58" fmla="*/ 3002508 w 3248167"/>
                <a:gd name="connsiteY58" fmla="*/ 1187355 h 1760561"/>
                <a:gd name="connsiteX59" fmla="*/ 2961565 w 3248167"/>
                <a:gd name="connsiteY59" fmla="*/ 1228299 h 1760561"/>
                <a:gd name="connsiteX60" fmla="*/ 2811439 w 3248167"/>
                <a:gd name="connsiteY60" fmla="*/ 1296537 h 1760561"/>
                <a:gd name="connsiteX61" fmla="*/ 2729553 w 3248167"/>
                <a:gd name="connsiteY61" fmla="*/ 1351128 h 1760561"/>
                <a:gd name="connsiteX62" fmla="*/ 2688609 w 3248167"/>
                <a:gd name="connsiteY62" fmla="*/ 1378424 h 1760561"/>
                <a:gd name="connsiteX63" fmla="*/ 2647666 w 3248167"/>
                <a:gd name="connsiteY63" fmla="*/ 1392072 h 1760561"/>
                <a:gd name="connsiteX64" fmla="*/ 2606723 w 3248167"/>
                <a:gd name="connsiteY64" fmla="*/ 1419367 h 1760561"/>
                <a:gd name="connsiteX65" fmla="*/ 2511188 w 3248167"/>
                <a:gd name="connsiteY65" fmla="*/ 1446663 h 1760561"/>
                <a:gd name="connsiteX66" fmla="*/ 2470245 w 3248167"/>
                <a:gd name="connsiteY66" fmla="*/ 1473958 h 1760561"/>
                <a:gd name="connsiteX67" fmla="*/ 2388359 w 3248167"/>
                <a:gd name="connsiteY67" fmla="*/ 1501254 h 1760561"/>
                <a:gd name="connsiteX68" fmla="*/ 2347415 w 3248167"/>
                <a:gd name="connsiteY68" fmla="*/ 1514902 h 1760561"/>
                <a:gd name="connsiteX69" fmla="*/ 2292824 w 3248167"/>
                <a:gd name="connsiteY69" fmla="*/ 1542197 h 1760561"/>
                <a:gd name="connsiteX70" fmla="*/ 2210938 w 3248167"/>
                <a:gd name="connsiteY70" fmla="*/ 1569493 h 1760561"/>
                <a:gd name="connsiteX71" fmla="*/ 2169994 w 3248167"/>
                <a:gd name="connsiteY71" fmla="*/ 1596788 h 1760561"/>
                <a:gd name="connsiteX72" fmla="*/ 2088108 w 3248167"/>
                <a:gd name="connsiteY72" fmla="*/ 1624084 h 1760561"/>
                <a:gd name="connsiteX73" fmla="*/ 2047165 w 3248167"/>
                <a:gd name="connsiteY73" fmla="*/ 1637731 h 1760561"/>
                <a:gd name="connsiteX74" fmla="*/ 1992573 w 3248167"/>
                <a:gd name="connsiteY74" fmla="*/ 1651379 h 1760561"/>
                <a:gd name="connsiteX75" fmla="*/ 1828800 w 3248167"/>
                <a:gd name="connsiteY75" fmla="*/ 1692322 h 1760561"/>
                <a:gd name="connsiteX76" fmla="*/ 1651379 w 3248167"/>
                <a:gd name="connsiteY76" fmla="*/ 1705970 h 176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248167" h="1760561">
                  <a:moveTo>
                    <a:pt x="1774209" y="1760561"/>
                  </a:moveTo>
                  <a:cubicBezTo>
                    <a:pt x="1699743" y="1735740"/>
                    <a:pt x="1754229" y="1751189"/>
                    <a:pt x="1637732" y="1733266"/>
                  </a:cubicBezTo>
                  <a:cubicBezTo>
                    <a:pt x="1502206" y="1712416"/>
                    <a:pt x="1608707" y="1725757"/>
                    <a:pt x="1460311" y="1705970"/>
                  </a:cubicBezTo>
                  <a:cubicBezTo>
                    <a:pt x="1366504" y="1693462"/>
                    <a:pt x="1324401" y="1689352"/>
                    <a:pt x="1228299" y="1678675"/>
                  </a:cubicBezTo>
                  <a:cubicBezTo>
                    <a:pt x="1201003" y="1669576"/>
                    <a:pt x="1174170" y="1658950"/>
                    <a:pt x="1146412" y="1651379"/>
                  </a:cubicBezTo>
                  <a:cubicBezTo>
                    <a:pt x="1124033" y="1645275"/>
                    <a:pt x="1101017" y="1641762"/>
                    <a:pt x="1078173" y="1637731"/>
                  </a:cubicBezTo>
                  <a:lnTo>
                    <a:pt x="914400" y="1610436"/>
                  </a:lnTo>
                  <a:cubicBezTo>
                    <a:pt x="887105" y="1605887"/>
                    <a:pt x="858766" y="1605538"/>
                    <a:pt x="832514" y="1596788"/>
                  </a:cubicBezTo>
                  <a:cubicBezTo>
                    <a:pt x="805218" y="1587690"/>
                    <a:pt x="778840" y="1575136"/>
                    <a:pt x="750627" y="1569493"/>
                  </a:cubicBezTo>
                  <a:cubicBezTo>
                    <a:pt x="705135" y="1560394"/>
                    <a:pt x="659158" y="1553449"/>
                    <a:pt x="614150" y="1542197"/>
                  </a:cubicBezTo>
                  <a:cubicBezTo>
                    <a:pt x="537055" y="1522923"/>
                    <a:pt x="577952" y="1532227"/>
                    <a:pt x="491320" y="1514902"/>
                  </a:cubicBezTo>
                  <a:cubicBezTo>
                    <a:pt x="431497" y="1425167"/>
                    <a:pt x="506896" y="1525607"/>
                    <a:pt x="395785" y="1433015"/>
                  </a:cubicBezTo>
                  <a:cubicBezTo>
                    <a:pt x="361188" y="1404184"/>
                    <a:pt x="332096" y="1369326"/>
                    <a:pt x="300251" y="1337481"/>
                  </a:cubicBezTo>
                  <a:cubicBezTo>
                    <a:pt x="277505" y="1314735"/>
                    <a:pt x="257746" y="1288543"/>
                    <a:pt x="232012" y="1269242"/>
                  </a:cubicBezTo>
                  <a:lnTo>
                    <a:pt x="122830" y="1187355"/>
                  </a:lnTo>
                  <a:cubicBezTo>
                    <a:pt x="118281" y="1173707"/>
                    <a:pt x="116168" y="1158988"/>
                    <a:pt x="109182" y="1146412"/>
                  </a:cubicBezTo>
                  <a:cubicBezTo>
                    <a:pt x="93250" y="1117735"/>
                    <a:pt x="54591" y="1064525"/>
                    <a:pt x="54591" y="1064525"/>
                  </a:cubicBezTo>
                  <a:cubicBezTo>
                    <a:pt x="45493" y="1037230"/>
                    <a:pt x="34274" y="1010552"/>
                    <a:pt x="27296" y="982639"/>
                  </a:cubicBezTo>
                  <a:cubicBezTo>
                    <a:pt x="10159" y="914092"/>
                    <a:pt x="19580" y="945842"/>
                    <a:pt x="0" y="887105"/>
                  </a:cubicBezTo>
                  <a:cubicBezTo>
                    <a:pt x="4549" y="796120"/>
                    <a:pt x="3206" y="704648"/>
                    <a:pt x="13648" y="614149"/>
                  </a:cubicBezTo>
                  <a:cubicBezTo>
                    <a:pt x="24210" y="522610"/>
                    <a:pt x="37482" y="552835"/>
                    <a:pt x="68239" y="491319"/>
                  </a:cubicBezTo>
                  <a:cubicBezTo>
                    <a:pt x="74673" y="478452"/>
                    <a:pt x="77935" y="464208"/>
                    <a:pt x="81887" y="450376"/>
                  </a:cubicBezTo>
                  <a:cubicBezTo>
                    <a:pt x="87040" y="432341"/>
                    <a:pt x="84779" y="411151"/>
                    <a:pt x="95535" y="395785"/>
                  </a:cubicBezTo>
                  <a:cubicBezTo>
                    <a:pt x="117671" y="364161"/>
                    <a:pt x="150126" y="341194"/>
                    <a:pt x="177421" y="313899"/>
                  </a:cubicBezTo>
                  <a:cubicBezTo>
                    <a:pt x="227021" y="264299"/>
                    <a:pt x="211678" y="275782"/>
                    <a:pt x="272956" y="232012"/>
                  </a:cubicBezTo>
                  <a:cubicBezTo>
                    <a:pt x="286303" y="222478"/>
                    <a:pt x="298541" y="210476"/>
                    <a:pt x="313899" y="204717"/>
                  </a:cubicBezTo>
                  <a:cubicBezTo>
                    <a:pt x="335619" y="196572"/>
                    <a:pt x="359392" y="195618"/>
                    <a:pt x="382138" y="191069"/>
                  </a:cubicBezTo>
                  <a:cubicBezTo>
                    <a:pt x="519346" y="122464"/>
                    <a:pt x="346238" y="203034"/>
                    <a:pt x="504967" y="150125"/>
                  </a:cubicBezTo>
                  <a:cubicBezTo>
                    <a:pt x="524268" y="143691"/>
                    <a:pt x="540509" y="129974"/>
                    <a:pt x="559559" y="122830"/>
                  </a:cubicBezTo>
                  <a:cubicBezTo>
                    <a:pt x="577122" y="116244"/>
                    <a:pt x="596355" y="115114"/>
                    <a:pt x="614150" y="109182"/>
                  </a:cubicBezTo>
                  <a:cubicBezTo>
                    <a:pt x="637391" y="101435"/>
                    <a:pt x="658517" y="87396"/>
                    <a:pt x="682388" y="81887"/>
                  </a:cubicBezTo>
                  <a:cubicBezTo>
                    <a:pt x="718126" y="73640"/>
                    <a:pt x="755392" y="74269"/>
                    <a:pt x="791570" y="68239"/>
                  </a:cubicBezTo>
                  <a:cubicBezTo>
                    <a:pt x="957189" y="40635"/>
                    <a:pt x="658491" y="59246"/>
                    <a:pt x="1009935" y="27296"/>
                  </a:cubicBezTo>
                  <a:cubicBezTo>
                    <a:pt x="1187619" y="11143"/>
                    <a:pt x="1110496" y="21909"/>
                    <a:pt x="1241947" y="0"/>
                  </a:cubicBezTo>
                  <a:lnTo>
                    <a:pt x="2047165" y="13648"/>
                  </a:lnTo>
                  <a:cubicBezTo>
                    <a:pt x="2099537" y="15285"/>
                    <a:pt x="2120601" y="34357"/>
                    <a:pt x="2169994" y="40943"/>
                  </a:cubicBezTo>
                  <a:cubicBezTo>
                    <a:pt x="2219802" y="47584"/>
                    <a:pt x="2270078" y="50042"/>
                    <a:pt x="2320120" y="54591"/>
                  </a:cubicBezTo>
                  <a:cubicBezTo>
                    <a:pt x="2338317" y="59140"/>
                    <a:pt x="2356916" y="62308"/>
                    <a:pt x="2374711" y="68239"/>
                  </a:cubicBezTo>
                  <a:cubicBezTo>
                    <a:pt x="2397952" y="75986"/>
                    <a:pt x="2419485" y="88494"/>
                    <a:pt x="2442950" y="95534"/>
                  </a:cubicBezTo>
                  <a:cubicBezTo>
                    <a:pt x="2465168" y="102199"/>
                    <a:pt x="2488809" y="103078"/>
                    <a:pt x="2511188" y="109182"/>
                  </a:cubicBezTo>
                  <a:cubicBezTo>
                    <a:pt x="2538946" y="116753"/>
                    <a:pt x="2565410" y="128574"/>
                    <a:pt x="2593075" y="136478"/>
                  </a:cubicBezTo>
                  <a:cubicBezTo>
                    <a:pt x="2624920" y="145576"/>
                    <a:pt x="2656955" y="154033"/>
                    <a:pt x="2688609" y="163773"/>
                  </a:cubicBezTo>
                  <a:cubicBezTo>
                    <a:pt x="2716109" y="172234"/>
                    <a:pt x="2742115" y="186339"/>
                    <a:pt x="2770496" y="191069"/>
                  </a:cubicBezTo>
                  <a:lnTo>
                    <a:pt x="2852382" y="204717"/>
                  </a:lnTo>
                  <a:cubicBezTo>
                    <a:pt x="2870579" y="213815"/>
                    <a:pt x="2887924" y="224869"/>
                    <a:pt x="2906973" y="232012"/>
                  </a:cubicBezTo>
                  <a:cubicBezTo>
                    <a:pt x="2924536" y="238598"/>
                    <a:pt x="2944788" y="237271"/>
                    <a:pt x="2961565" y="245660"/>
                  </a:cubicBezTo>
                  <a:cubicBezTo>
                    <a:pt x="2990907" y="260331"/>
                    <a:pt x="3016156" y="282054"/>
                    <a:pt x="3043451" y="300251"/>
                  </a:cubicBezTo>
                  <a:lnTo>
                    <a:pt x="3084394" y="327546"/>
                  </a:lnTo>
                  <a:cubicBezTo>
                    <a:pt x="3093493" y="341194"/>
                    <a:pt x="3100091" y="356891"/>
                    <a:pt x="3111690" y="368490"/>
                  </a:cubicBezTo>
                  <a:cubicBezTo>
                    <a:pt x="3123288" y="380088"/>
                    <a:pt x="3140032" y="385284"/>
                    <a:pt x="3152633" y="395785"/>
                  </a:cubicBezTo>
                  <a:cubicBezTo>
                    <a:pt x="3167460" y="408141"/>
                    <a:pt x="3179928" y="423080"/>
                    <a:pt x="3193576" y="436728"/>
                  </a:cubicBezTo>
                  <a:cubicBezTo>
                    <a:pt x="3198125" y="454925"/>
                    <a:pt x="3202071" y="473284"/>
                    <a:pt x="3207224" y="491319"/>
                  </a:cubicBezTo>
                  <a:cubicBezTo>
                    <a:pt x="3221839" y="542472"/>
                    <a:pt x="3223855" y="528196"/>
                    <a:pt x="3234520" y="586854"/>
                  </a:cubicBezTo>
                  <a:cubicBezTo>
                    <a:pt x="3240274" y="618503"/>
                    <a:pt x="3243618" y="650543"/>
                    <a:pt x="3248167" y="682388"/>
                  </a:cubicBezTo>
                  <a:cubicBezTo>
                    <a:pt x="3243618" y="755176"/>
                    <a:pt x="3241123" y="828121"/>
                    <a:pt x="3234520" y="900752"/>
                  </a:cubicBezTo>
                  <a:cubicBezTo>
                    <a:pt x="3232015" y="928311"/>
                    <a:pt x="3232111" y="957352"/>
                    <a:pt x="3220872" y="982639"/>
                  </a:cubicBezTo>
                  <a:cubicBezTo>
                    <a:pt x="3213033" y="1000276"/>
                    <a:pt x="3192285" y="1008755"/>
                    <a:pt x="3179929" y="1023582"/>
                  </a:cubicBezTo>
                  <a:cubicBezTo>
                    <a:pt x="3123063" y="1091821"/>
                    <a:pt x="3186752" y="1041778"/>
                    <a:pt x="3111690" y="1091821"/>
                  </a:cubicBezTo>
                  <a:cubicBezTo>
                    <a:pt x="3034346" y="1207834"/>
                    <a:pt x="3161743" y="1028117"/>
                    <a:pt x="3002508" y="1187355"/>
                  </a:cubicBezTo>
                  <a:cubicBezTo>
                    <a:pt x="2988860" y="1201003"/>
                    <a:pt x="2977848" y="1217937"/>
                    <a:pt x="2961565" y="1228299"/>
                  </a:cubicBezTo>
                  <a:cubicBezTo>
                    <a:pt x="2894437" y="1271017"/>
                    <a:pt x="2871567" y="1276495"/>
                    <a:pt x="2811439" y="1296537"/>
                  </a:cubicBezTo>
                  <a:lnTo>
                    <a:pt x="2729553" y="1351128"/>
                  </a:lnTo>
                  <a:cubicBezTo>
                    <a:pt x="2715905" y="1360227"/>
                    <a:pt x="2704170" y="1373237"/>
                    <a:pt x="2688609" y="1378424"/>
                  </a:cubicBezTo>
                  <a:cubicBezTo>
                    <a:pt x="2674961" y="1382973"/>
                    <a:pt x="2660533" y="1385638"/>
                    <a:pt x="2647666" y="1392072"/>
                  </a:cubicBezTo>
                  <a:cubicBezTo>
                    <a:pt x="2632995" y="1399407"/>
                    <a:pt x="2621394" y="1412032"/>
                    <a:pt x="2606723" y="1419367"/>
                  </a:cubicBezTo>
                  <a:cubicBezTo>
                    <a:pt x="2587144" y="1429157"/>
                    <a:pt x="2528679" y="1442290"/>
                    <a:pt x="2511188" y="1446663"/>
                  </a:cubicBezTo>
                  <a:cubicBezTo>
                    <a:pt x="2497540" y="1455761"/>
                    <a:pt x="2485234" y="1467296"/>
                    <a:pt x="2470245" y="1473958"/>
                  </a:cubicBezTo>
                  <a:cubicBezTo>
                    <a:pt x="2443953" y="1485643"/>
                    <a:pt x="2415654" y="1492155"/>
                    <a:pt x="2388359" y="1501254"/>
                  </a:cubicBezTo>
                  <a:cubicBezTo>
                    <a:pt x="2374711" y="1505803"/>
                    <a:pt x="2360283" y="1508468"/>
                    <a:pt x="2347415" y="1514902"/>
                  </a:cubicBezTo>
                  <a:cubicBezTo>
                    <a:pt x="2329218" y="1524000"/>
                    <a:pt x="2311714" y="1534641"/>
                    <a:pt x="2292824" y="1542197"/>
                  </a:cubicBezTo>
                  <a:cubicBezTo>
                    <a:pt x="2266110" y="1552883"/>
                    <a:pt x="2234878" y="1553534"/>
                    <a:pt x="2210938" y="1569493"/>
                  </a:cubicBezTo>
                  <a:cubicBezTo>
                    <a:pt x="2197290" y="1578591"/>
                    <a:pt x="2184983" y="1590126"/>
                    <a:pt x="2169994" y="1596788"/>
                  </a:cubicBezTo>
                  <a:cubicBezTo>
                    <a:pt x="2143702" y="1608473"/>
                    <a:pt x="2115403" y="1614986"/>
                    <a:pt x="2088108" y="1624084"/>
                  </a:cubicBezTo>
                  <a:cubicBezTo>
                    <a:pt x="2074460" y="1628633"/>
                    <a:pt x="2061121" y="1634242"/>
                    <a:pt x="2047165" y="1637731"/>
                  </a:cubicBezTo>
                  <a:cubicBezTo>
                    <a:pt x="2028968" y="1642280"/>
                    <a:pt x="2010539" y="1645989"/>
                    <a:pt x="1992573" y="1651379"/>
                  </a:cubicBezTo>
                  <a:cubicBezTo>
                    <a:pt x="1857400" y="1691931"/>
                    <a:pt x="1965069" y="1669612"/>
                    <a:pt x="1828800" y="1692322"/>
                  </a:cubicBezTo>
                  <a:cubicBezTo>
                    <a:pt x="1744699" y="1720356"/>
                    <a:pt x="1802243" y="1705970"/>
                    <a:pt x="1651379" y="1705970"/>
                  </a:cubicBezTo>
                </a:path>
              </a:pathLst>
            </a:cu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514" y="3429000"/>
            <a:ext cx="1992526" cy="2684524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865AC53-9D11-1D8C-E9FB-8A595914D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515" y="4179253"/>
            <a:ext cx="3181350" cy="116205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C32F924-F02E-3286-9AA8-ABD70A60C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401" y="5793989"/>
            <a:ext cx="7115175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77689239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266700"/>
            <a:ext cx="4378960" cy="672465"/>
            <a:chOff x="0" y="499"/>
            <a:chExt cx="6896" cy="1059"/>
          </a:xfrm>
        </p:grpSpPr>
        <p:sp>
          <p:nvSpPr>
            <p:cNvPr id="2" name="矩形 1"/>
            <p:cNvSpPr/>
            <p:nvPr/>
          </p:nvSpPr>
          <p:spPr>
            <a:xfrm>
              <a:off x="0" y="499"/>
              <a:ext cx="6896" cy="1059"/>
            </a:xfrm>
            <a:prstGeom prst="rect">
              <a:avLst/>
            </a:prstGeom>
            <a:solidFill>
              <a:srgbClr val="BFD3D1"/>
            </a:solidFill>
            <a:ln>
              <a:solidFill>
                <a:srgbClr val="BFD3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01" y="542"/>
              <a:ext cx="669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333300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lang="zh-CN" altLang="en-US" sz="3600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一、失业理论</a:t>
              </a:r>
            </a:p>
          </p:txBody>
        </p:sp>
      </p:grp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黑体" panose="02010609060101010101" pitchFamily="49" charset="-122"/>
                <a:ea typeface="黑体" panose="02010609060101010101" pitchFamily="49" charset="-122"/>
              </a:rPr>
              <a:pPr/>
              <a:t>14</a:t>
            </a:fld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26598" y="4851264"/>
            <a:ext cx="79324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>
                <a:srgbClr val="333300"/>
              </a:buClr>
              <a:buSzTx/>
              <a:buFont typeface="Wingdings" panose="05000000000000000000" pitchFamily="2" charset="2"/>
              <a:buNone/>
              <a:defRPr/>
            </a:pPr>
            <a:r>
              <a:rPr sz="2000" kern="0" noProof="0" dirty="0">
                <a:ln>
                  <a:noFill/>
                </a:ln>
                <a:solidFill>
                  <a:srgbClr val="3333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模型的政策含义是：提高就职率并降低离职率，有利于降低失业率。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91160" y="1203960"/>
            <a:ext cx="2214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>
                <a:srgbClr val="333300"/>
              </a:buClr>
              <a:buSzTx/>
              <a:buFont typeface="Wingdings" panose="05000000000000000000" pitchFamily="2" charset="2"/>
              <a:buNone/>
              <a:defRPr/>
            </a:pPr>
            <a:r>
              <a:rPr lang="zh-CN" altLang="en-US" sz="2000" kern="0" noProof="0" dirty="0">
                <a:ln>
                  <a:noFill/>
                </a:ln>
                <a:solidFill>
                  <a:srgbClr val="3333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（四）自然失业率</a:t>
            </a:r>
          </a:p>
        </p:txBody>
      </p:sp>
      <p:sp>
        <p:nvSpPr>
          <p:cNvPr id="14" name="矩形 13"/>
          <p:cNvSpPr/>
          <p:nvPr/>
        </p:nvSpPr>
        <p:spPr>
          <a:xfrm>
            <a:off x="10689590" y="130175"/>
            <a:ext cx="1372870" cy="1306195"/>
          </a:xfrm>
          <a:prstGeom prst="rect">
            <a:avLst/>
          </a:prstGeom>
          <a:solidFill>
            <a:schemeClr val="accent1">
              <a:alpha val="0"/>
            </a:schemeClr>
          </a:solidFill>
          <a:ln w="88900">
            <a:solidFill>
              <a:srgbClr val="F9C4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3956786"/>
              </p:ext>
            </p:extLst>
          </p:nvPr>
        </p:nvGraphicFramePr>
        <p:xfrm>
          <a:off x="9785152" y="3707476"/>
          <a:ext cx="1437992" cy="7599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10" name="公式" r:id="rId4" imgW="711000" imgH="419040" progId="Equations">
                  <p:embed/>
                </p:oleObj>
              </mc:Choice>
              <mc:Fallback>
                <p:oleObj name="公式" r:id="rId4" imgW="711000" imgH="419040" progId="Equations">
                  <p:embed/>
                  <p:pic>
                    <p:nvPicPr>
                      <p:cNvPr id="1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85152" y="3707476"/>
                        <a:ext cx="1437992" cy="75998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3"/>
          <p:cNvGraphicFramePr>
            <a:graphicFrameLocks noChangeAspect="1"/>
          </p:cNvGraphicFramePr>
          <p:nvPr/>
        </p:nvGraphicFramePr>
        <p:xfrm>
          <a:off x="7696750" y="1885736"/>
          <a:ext cx="4176804" cy="787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11" name="公式" r:id="rId6" imgW="1993680" imgH="419040" progId="Equations">
                  <p:embed/>
                </p:oleObj>
              </mc:Choice>
              <mc:Fallback>
                <p:oleObj name="公式" r:id="rId6" imgW="1993680" imgH="419040" progId="Equations">
                  <p:embed/>
                  <p:pic>
                    <p:nvPicPr>
                      <p:cNvPr id="1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750" y="1885736"/>
                        <a:ext cx="4176804" cy="7873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554655" y="2347842"/>
            <a:ext cx="3373336" cy="2051524"/>
          </a:xfrm>
          <a:prstGeom prst="rect">
            <a:avLst/>
          </a:prstGeom>
          <a:noFill/>
          <a:ln w="9525">
            <a:solidFill>
              <a:schemeClr val="accent1"/>
            </a:solidFill>
            <a:prstDash val="dash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ct val="20000"/>
              </a:spcBef>
            </a:pPr>
            <a:r>
              <a:rPr lang="zh-CN" altLang="en-US" sz="2000" b="1" dirty="0">
                <a:latin typeface="黑体" pitchFamily="49" charset="-122"/>
                <a:ea typeface="黑体" pitchFamily="49" charset="-122"/>
              </a:rPr>
              <a:t>设： </a:t>
            </a:r>
            <a:r>
              <a:rPr lang="en-US" altLang="zh-CN" sz="2000" b="1" dirty="0">
                <a:latin typeface="黑体" pitchFamily="49" charset="-122"/>
                <a:ea typeface="黑体" pitchFamily="49" charset="-122"/>
              </a:rPr>
              <a:t>N</a:t>
            </a:r>
            <a:r>
              <a:rPr lang="zh-CN" altLang="en-US" sz="2000" b="1" dirty="0">
                <a:latin typeface="黑体" pitchFamily="49" charset="-122"/>
                <a:ea typeface="黑体" pitchFamily="49" charset="-122"/>
              </a:rPr>
              <a:t>表示劳动力人数，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 </a:t>
            </a:r>
          </a:p>
          <a:p>
            <a:pPr algn="l">
              <a:lnSpc>
                <a:spcPct val="150000"/>
              </a:lnSpc>
              <a:spcBef>
                <a:spcPct val="20000"/>
              </a:spcBef>
            </a:pP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     </a:t>
            </a:r>
            <a:r>
              <a:rPr lang="en-US" altLang="zh-CN" sz="2000" b="1" dirty="0">
                <a:solidFill>
                  <a:schemeClr val="tx2"/>
                </a:solidFill>
                <a:latin typeface="黑体" pitchFamily="49" charset="-122"/>
                <a:ea typeface="黑体" pitchFamily="49" charset="-122"/>
              </a:rPr>
              <a:t>E</a:t>
            </a:r>
            <a:r>
              <a:rPr lang="zh-CN" altLang="en-US" sz="2000" b="1" dirty="0">
                <a:solidFill>
                  <a:schemeClr val="tx2"/>
                </a:solidFill>
                <a:latin typeface="黑体" pitchFamily="49" charset="-122"/>
                <a:ea typeface="黑体" pitchFamily="49" charset="-122"/>
              </a:rPr>
              <a:t>代表就业者人数，</a:t>
            </a:r>
          </a:p>
          <a:p>
            <a:pPr lvl="1" algn="l">
              <a:lnSpc>
                <a:spcPct val="150000"/>
              </a:lnSpc>
              <a:spcBef>
                <a:spcPct val="20000"/>
              </a:spcBef>
            </a:pPr>
            <a:r>
              <a:rPr lang="zh-CN" altLang="en-US" sz="2000" b="1" dirty="0">
                <a:solidFill>
                  <a:srgbClr val="0000CC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sz="2000" b="1" dirty="0">
                <a:solidFill>
                  <a:srgbClr val="0000CC"/>
                </a:solidFill>
                <a:latin typeface="黑体" pitchFamily="49" charset="-122"/>
                <a:ea typeface="黑体" pitchFamily="49" charset="-122"/>
              </a:rPr>
              <a:t>U</a:t>
            </a:r>
            <a:r>
              <a:rPr lang="zh-CN" altLang="en-US" sz="2000" b="1" dirty="0">
                <a:solidFill>
                  <a:srgbClr val="0000CC"/>
                </a:solidFill>
                <a:latin typeface="黑体" pitchFamily="49" charset="-122"/>
                <a:ea typeface="黑体" pitchFamily="49" charset="-122"/>
              </a:rPr>
              <a:t>代表失业者人数</a:t>
            </a:r>
            <a:r>
              <a:rPr lang="zh-CN" altLang="en-US" sz="2000" b="1" dirty="0">
                <a:latin typeface="黑体" pitchFamily="49" charset="-122"/>
                <a:ea typeface="黑体" pitchFamily="49" charset="-122"/>
              </a:rPr>
              <a:t>，</a:t>
            </a:r>
          </a:p>
          <a:p>
            <a:pPr lvl="1" algn="l">
              <a:lnSpc>
                <a:spcPct val="150000"/>
              </a:lnSpc>
              <a:spcBef>
                <a:spcPct val="20000"/>
              </a:spcBef>
            </a:pPr>
            <a:r>
              <a:rPr lang="zh-CN" altLang="en-US" sz="2000" b="1" dirty="0">
                <a:latin typeface="黑体" pitchFamily="49" charset="-122"/>
                <a:ea typeface="黑体" pitchFamily="49" charset="-122"/>
              </a:rPr>
              <a:t> 则 </a:t>
            </a:r>
            <a:r>
              <a:rPr lang="en-US" altLang="zh-CN" sz="2000" b="1" dirty="0">
                <a:latin typeface="黑体" pitchFamily="49" charset="-122"/>
                <a:ea typeface="黑体" pitchFamily="49" charset="-122"/>
              </a:rPr>
              <a:t>N</a:t>
            </a:r>
            <a:r>
              <a:rPr lang="zh-CN" altLang="en-US" sz="2000" b="1" dirty="0">
                <a:latin typeface="黑体" pitchFamily="49" charset="-122"/>
                <a:ea typeface="黑体" pitchFamily="49" charset="-122"/>
              </a:rPr>
              <a:t>＝</a:t>
            </a:r>
            <a:r>
              <a:rPr lang="en-US" altLang="zh-CN" sz="2000" b="1" dirty="0">
                <a:latin typeface="黑体" pitchFamily="49" charset="-122"/>
                <a:ea typeface="黑体" pitchFamily="49" charset="-122"/>
              </a:rPr>
              <a:t>E</a:t>
            </a:r>
            <a:r>
              <a:rPr lang="zh-CN" altLang="en-US" sz="2000" b="1" dirty="0">
                <a:latin typeface="黑体" pitchFamily="49" charset="-122"/>
                <a:ea typeface="黑体" pitchFamily="49" charset="-122"/>
              </a:rPr>
              <a:t>＋</a:t>
            </a:r>
            <a:r>
              <a:rPr lang="en-US" altLang="zh-CN" sz="2000" b="1" dirty="0">
                <a:latin typeface="黑体" pitchFamily="49" charset="-122"/>
                <a:ea typeface="黑体" pitchFamily="49" charset="-122"/>
              </a:rPr>
              <a:t>U     </a:t>
            </a:r>
            <a:r>
              <a:rPr lang="zh-CN" altLang="en-US" sz="2000" b="1" dirty="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2000" b="1" dirty="0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000" b="1" dirty="0">
                <a:latin typeface="黑体" pitchFamily="49" charset="-122"/>
                <a:ea typeface="黑体" pitchFamily="49" charset="-122"/>
              </a:rPr>
              <a:t>）</a:t>
            </a:r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4515703" y="3180355"/>
            <a:ext cx="4462366" cy="1405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劳动力市场供求稳定状态时</a:t>
            </a:r>
            <a:endParaRPr lang="en-US" altLang="zh-C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失去工作的人数 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= </a:t>
            </a: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找到工作的人数  </a:t>
            </a:r>
          </a:p>
          <a:p>
            <a:pPr algn="r">
              <a:lnSpc>
                <a:spcPct val="150000"/>
              </a:lnSpc>
              <a:defRPr/>
            </a:pP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L×E = </a:t>
            </a:r>
            <a:r>
              <a:rPr lang="en-US" altLang="zh-CN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f×U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      </a:t>
            </a: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）</a:t>
            </a:r>
            <a:endParaRPr lang="en-US" altLang="zh-C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9" name="Oval 18"/>
          <p:cNvSpPr>
            <a:spLocks noChangeArrowheads="1"/>
          </p:cNvSpPr>
          <p:nvPr/>
        </p:nvSpPr>
        <p:spPr bwMode="auto">
          <a:xfrm>
            <a:off x="5011286" y="834883"/>
            <a:ext cx="2167435" cy="20177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zh-CN">
                <a:solidFill>
                  <a:srgbClr val="FF0000"/>
                </a:solidFill>
              </a:rPr>
              <a:t>      </a:t>
            </a:r>
          </a:p>
        </p:txBody>
      </p:sp>
      <p:sp>
        <p:nvSpPr>
          <p:cNvPr id="20" name="AutoShape 24"/>
          <p:cNvSpPr>
            <a:spLocks noChangeArrowheads="1"/>
          </p:cNvSpPr>
          <p:nvPr/>
        </p:nvSpPr>
        <p:spPr bwMode="auto">
          <a:xfrm>
            <a:off x="5537989" y="1207276"/>
            <a:ext cx="559566" cy="431800"/>
          </a:xfrm>
          <a:prstGeom prst="leftArrow">
            <a:avLst>
              <a:gd name="adj1" fmla="val 50000"/>
              <a:gd name="adj2" fmla="val 25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zh-CN" sz="1200" b="1" dirty="0"/>
              <a:t>L×E</a:t>
            </a:r>
          </a:p>
        </p:txBody>
      </p:sp>
      <p:sp>
        <p:nvSpPr>
          <p:cNvPr id="22" name="AutoShape 25"/>
          <p:cNvSpPr>
            <a:spLocks noChangeArrowheads="1"/>
          </p:cNvSpPr>
          <p:nvPr/>
        </p:nvSpPr>
        <p:spPr bwMode="auto">
          <a:xfrm>
            <a:off x="5589302" y="1828444"/>
            <a:ext cx="559567" cy="404555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bg1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zh-CN" sz="1400" b="1" dirty="0"/>
              <a:t>f × U</a:t>
            </a:r>
          </a:p>
        </p:txBody>
      </p:sp>
      <p:sp>
        <p:nvSpPr>
          <p:cNvPr id="23" name="Oval 28"/>
          <p:cNvSpPr>
            <a:spLocks noChangeArrowheads="1"/>
          </p:cNvSpPr>
          <p:nvPr/>
        </p:nvSpPr>
        <p:spPr bwMode="auto">
          <a:xfrm>
            <a:off x="5011286" y="1266683"/>
            <a:ext cx="559567" cy="1150938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zh-CN" b="1">
                <a:solidFill>
                  <a:srgbClr val="FF0000"/>
                </a:solidFill>
              </a:rPr>
              <a:t>U</a:t>
            </a:r>
          </a:p>
        </p:txBody>
      </p:sp>
      <p:sp>
        <p:nvSpPr>
          <p:cNvPr id="24" name="Text Box 29"/>
          <p:cNvSpPr txBox="1">
            <a:spLocks noChangeArrowheads="1"/>
          </p:cNvSpPr>
          <p:nvPr/>
        </p:nvSpPr>
        <p:spPr bwMode="auto">
          <a:xfrm>
            <a:off x="4506462" y="834883"/>
            <a:ext cx="38957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/>
              <a:t>N</a:t>
            </a:r>
          </a:p>
        </p:txBody>
      </p:sp>
      <p:sp>
        <p:nvSpPr>
          <p:cNvPr id="25" name="Line 31"/>
          <p:cNvSpPr>
            <a:spLocks noChangeShapeType="1"/>
          </p:cNvSpPr>
          <p:nvPr/>
        </p:nvSpPr>
        <p:spPr bwMode="auto">
          <a:xfrm>
            <a:off x="4866825" y="1122221"/>
            <a:ext cx="240826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" name="Line 32"/>
          <p:cNvSpPr>
            <a:spLocks noChangeShapeType="1"/>
          </p:cNvSpPr>
          <p:nvPr/>
        </p:nvSpPr>
        <p:spPr bwMode="auto">
          <a:xfrm>
            <a:off x="4866824" y="979346"/>
            <a:ext cx="1444957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" name="Text Box 35"/>
          <p:cNvSpPr txBox="1">
            <a:spLocks noChangeArrowheads="1"/>
          </p:cNvSpPr>
          <p:nvPr/>
        </p:nvSpPr>
        <p:spPr bwMode="auto">
          <a:xfrm>
            <a:off x="6066974" y="1214296"/>
            <a:ext cx="375405" cy="36671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E</a:t>
            </a:r>
            <a:endParaRPr lang="en-US" altLang="zh-CN" b="1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7EAFDFF-7CC8-1177-359B-66B42F198F3C}"/>
              </a:ext>
            </a:extLst>
          </p:cNvPr>
          <p:cNvSpPr txBox="1"/>
          <p:nvPr/>
        </p:nvSpPr>
        <p:spPr>
          <a:xfrm>
            <a:off x="1461492" y="5501887"/>
            <a:ext cx="937475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>
                <a:srgbClr val="333300"/>
              </a:buClr>
              <a:buSzTx/>
              <a:buFont typeface="Wingdings" panose="05000000000000000000" pitchFamily="2" charset="2"/>
              <a:buNone/>
              <a:defRPr/>
            </a:pPr>
            <a:r>
              <a:rPr lang="zh-CN" altLang="en-US" sz="2000" kern="0" noProof="0" dirty="0">
                <a:ln>
                  <a:noFill/>
                </a:ln>
                <a:solidFill>
                  <a:srgbClr val="3333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其他影响因素</a:t>
            </a:r>
            <a:r>
              <a:rPr sz="2000" kern="0" noProof="0" dirty="0">
                <a:ln>
                  <a:noFill/>
                </a:ln>
                <a:solidFill>
                  <a:srgbClr val="3333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000" kern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劳动力市场</a:t>
            </a:r>
            <a:r>
              <a:rPr lang="zh-CN" altLang="en-US" sz="2000" kern="0" noProof="0" dirty="0">
                <a:ln>
                  <a:noFill/>
                </a:ln>
                <a:solidFill>
                  <a:srgbClr val="3333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、</a:t>
            </a:r>
            <a:r>
              <a:rPr lang="zh-CN" altLang="en-US" sz="2000" kern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人口结构</a:t>
            </a:r>
            <a:r>
              <a:rPr lang="zh-CN" altLang="en-US" sz="2000" kern="0" noProof="0" dirty="0">
                <a:ln>
                  <a:noFill/>
                </a:ln>
                <a:solidFill>
                  <a:srgbClr val="3333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、</a:t>
            </a:r>
            <a:r>
              <a:rPr lang="zh-CN" altLang="en-US" sz="2000" kern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人力资本</a:t>
            </a:r>
            <a:r>
              <a:rPr lang="zh-CN" altLang="en-US" sz="2000" kern="0" noProof="0" dirty="0">
                <a:ln>
                  <a:noFill/>
                </a:ln>
                <a:solidFill>
                  <a:srgbClr val="3333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、</a:t>
            </a:r>
            <a:r>
              <a:rPr lang="zh-CN" altLang="en-US" sz="2000" kern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最低工资法</a:t>
            </a:r>
            <a:r>
              <a:rPr lang="zh-CN" altLang="en-US" sz="2000" kern="0" noProof="0" dirty="0">
                <a:ln>
                  <a:noFill/>
                </a:ln>
                <a:solidFill>
                  <a:srgbClr val="3333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、</a:t>
            </a:r>
            <a:r>
              <a:rPr lang="zh-CN" altLang="en-US" sz="2000" kern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滞留的失业</a:t>
            </a:r>
            <a:endParaRPr sz="2000" kern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056612562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20" grpId="0" animBg="1"/>
      <p:bldP spid="22" grpId="0" animBg="1"/>
      <p:bldP spid="28" grpId="0"/>
      <p:bldP spid="28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266700"/>
            <a:ext cx="4378960" cy="672465"/>
            <a:chOff x="0" y="499"/>
            <a:chExt cx="6896" cy="1059"/>
          </a:xfrm>
        </p:grpSpPr>
        <p:sp>
          <p:nvSpPr>
            <p:cNvPr id="2" name="矩形 1"/>
            <p:cNvSpPr/>
            <p:nvPr/>
          </p:nvSpPr>
          <p:spPr>
            <a:xfrm>
              <a:off x="0" y="499"/>
              <a:ext cx="6896" cy="1059"/>
            </a:xfrm>
            <a:prstGeom prst="rect">
              <a:avLst/>
            </a:prstGeom>
            <a:solidFill>
              <a:srgbClr val="BFD3D1"/>
            </a:solidFill>
            <a:ln>
              <a:solidFill>
                <a:srgbClr val="BFD3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01" y="542"/>
              <a:ext cx="669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333300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lang="zh-CN" altLang="en-US" sz="3600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一、失业理论</a:t>
              </a:r>
            </a:p>
          </p:txBody>
        </p:sp>
      </p:grp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黑体" panose="02010609060101010101" pitchFamily="49" charset="-122"/>
                <a:ea typeface="黑体" panose="02010609060101010101" pitchFamily="49" charset="-122"/>
              </a:rPr>
              <a:pPr/>
              <a:t>15</a:t>
            </a:fld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0309860" y="1052830"/>
            <a:ext cx="735965" cy="700405"/>
          </a:xfrm>
          <a:prstGeom prst="rect">
            <a:avLst/>
          </a:prstGeom>
          <a:solidFill>
            <a:schemeClr val="accent1">
              <a:alpha val="0"/>
            </a:schemeClr>
          </a:solidFill>
          <a:ln w="88900">
            <a:solidFill>
              <a:srgbClr val="BFD3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689590" y="130175"/>
            <a:ext cx="1372870" cy="1306195"/>
          </a:xfrm>
          <a:prstGeom prst="rect">
            <a:avLst/>
          </a:prstGeom>
          <a:solidFill>
            <a:schemeClr val="accent1">
              <a:alpha val="0"/>
            </a:schemeClr>
          </a:solidFill>
          <a:ln w="88900">
            <a:solidFill>
              <a:srgbClr val="F9C4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Text Box 25">
            <a:extLst>
              <a:ext uri="{FF2B5EF4-FFF2-40B4-BE49-F238E27FC236}">
                <a16:creationId xmlns:a16="http://schemas.microsoft.com/office/drawing/2014/main" id="{445A84C3-22CA-C295-4424-1900002FC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9103" y="416146"/>
            <a:ext cx="1788473" cy="461665"/>
          </a:xfrm>
          <a:prstGeom prst="rect">
            <a:avLst/>
          </a:prstGeom>
          <a:solidFill>
            <a:srgbClr val="92D050">
              <a:alpha val="55000"/>
            </a:srgbClr>
          </a:solidFill>
          <a:ln w="3175">
            <a:solidFill>
              <a:srgbClr val="92D050"/>
            </a:solidFill>
            <a:prstDash val="dash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中国故事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C3338A-9D8E-6AFF-DA48-C9D6D3ABC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5" y="1228725"/>
            <a:ext cx="8877300" cy="13906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C9A6E56-B9FC-D8C7-B544-9EC2A2D3E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75" y="2762250"/>
            <a:ext cx="8763000" cy="13335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5A95AD8-9CB6-B0A3-5516-26882575A8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775" y="4238625"/>
            <a:ext cx="8839200" cy="111442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D5D7E0C-A3B8-547A-ECDB-1CF5ABF7C2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775" y="5496003"/>
            <a:ext cx="4533900" cy="495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52761677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266700"/>
            <a:ext cx="4378960" cy="672465"/>
            <a:chOff x="0" y="499"/>
            <a:chExt cx="6896" cy="1059"/>
          </a:xfrm>
        </p:grpSpPr>
        <p:sp>
          <p:nvSpPr>
            <p:cNvPr id="2" name="矩形 1"/>
            <p:cNvSpPr/>
            <p:nvPr/>
          </p:nvSpPr>
          <p:spPr>
            <a:xfrm>
              <a:off x="0" y="499"/>
              <a:ext cx="6896" cy="1059"/>
            </a:xfrm>
            <a:prstGeom prst="rect">
              <a:avLst/>
            </a:prstGeom>
            <a:solidFill>
              <a:srgbClr val="BFD3D1"/>
            </a:solidFill>
            <a:ln>
              <a:solidFill>
                <a:srgbClr val="BFD3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01" y="542"/>
              <a:ext cx="669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333300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lang="zh-CN" altLang="en-US" sz="3600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一、失业理论</a:t>
              </a:r>
            </a:p>
          </p:txBody>
        </p:sp>
      </p:grp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黑体" panose="02010609060101010101" pitchFamily="49" charset="-122"/>
                <a:ea typeface="黑体" panose="02010609060101010101" pitchFamily="49" charset="-122"/>
              </a:rPr>
              <a:pPr/>
              <a:t>16</a:t>
            </a:fld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0309860" y="1052830"/>
            <a:ext cx="735965" cy="700405"/>
          </a:xfrm>
          <a:prstGeom prst="rect">
            <a:avLst/>
          </a:prstGeom>
          <a:solidFill>
            <a:schemeClr val="accent1">
              <a:alpha val="0"/>
            </a:schemeClr>
          </a:solidFill>
          <a:ln w="88900">
            <a:solidFill>
              <a:srgbClr val="BFD3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689590" y="130175"/>
            <a:ext cx="1372870" cy="1306195"/>
          </a:xfrm>
          <a:prstGeom prst="rect">
            <a:avLst/>
          </a:prstGeom>
          <a:solidFill>
            <a:schemeClr val="accent1">
              <a:alpha val="0"/>
            </a:schemeClr>
          </a:solidFill>
          <a:ln w="88900">
            <a:solidFill>
              <a:srgbClr val="F9C4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Text Box 25">
            <a:extLst>
              <a:ext uri="{FF2B5EF4-FFF2-40B4-BE49-F238E27FC236}">
                <a16:creationId xmlns:a16="http://schemas.microsoft.com/office/drawing/2014/main" id="{445A84C3-22CA-C295-4424-1900002FC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9103" y="416146"/>
            <a:ext cx="1788473" cy="461665"/>
          </a:xfrm>
          <a:prstGeom prst="rect">
            <a:avLst/>
          </a:prstGeom>
          <a:solidFill>
            <a:srgbClr val="92D050">
              <a:alpha val="55000"/>
            </a:srgbClr>
          </a:solidFill>
          <a:ln w="3175">
            <a:solidFill>
              <a:srgbClr val="92D050"/>
            </a:solidFill>
            <a:prstDash val="dash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中国故事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6A3A3DC-F554-9CAF-A852-DD1E7725B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7" y="1214437"/>
            <a:ext cx="8734425" cy="13430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113F723-82C2-93EE-B23D-215EA3092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611" y="2472393"/>
            <a:ext cx="8753475" cy="13906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7809D90-3492-59A9-3AA0-45B74E41C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611" y="3873224"/>
            <a:ext cx="8772525" cy="124777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0E39942-B16B-6FB2-CC83-D999E73E32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510" y="5221500"/>
            <a:ext cx="8848725" cy="1409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27514012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266700"/>
            <a:ext cx="4378960" cy="672465"/>
            <a:chOff x="0" y="499"/>
            <a:chExt cx="6896" cy="1059"/>
          </a:xfrm>
        </p:grpSpPr>
        <p:sp>
          <p:nvSpPr>
            <p:cNvPr id="2" name="矩形 1"/>
            <p:cNvSpPr/>
            <p:nvPr/>
          </p:nvSpPr>
          <p:spPr>
            <a:xfrm>
              <a:off x="0" y="499"/>
              <a:ext cx="6896" cy="1059"/>
            </a:xfrm>
            <a:prstGeom prst="rect">
              <a:avLst/>
            </a:prstGeom>
            <a:solidFill>
              <a:srgbClr val="BFD3D1"/>
            </a:solidFill>
            <a:ln>
              <a:solidFill>
                <a:srgbClr val="BFD3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01" y="542"/>
              <a:ext cx="669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333300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lang="zh-CN" altLang="en-US" sz="3600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一、失业理论</a:t>
              </a:r>
            </a:p>
          </p:txBody>
        </p:sp>
      </p:grp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黑体" panose="02010609060101010101" pitchFamily="49" charset="-122"/>
                <a:ea typeface="黑体" panose="02010609060101010101" pitchFamily="49" charset="-122"/>
              </a:rPr>
              <a:pPr/>
              <a:t>17</a:t>
            </a:fld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0309860" y="1052830"/>
            <a:ext cx="735965" cy="700405"/>
          </a:xfrm>
          <a:prstGeom prst="rect">
            <a:avLst/>
          </a:prstGeom>
          <a:solidFill>
            <a:schemeClr val="accent1">
              <a:alpha val="0"/>
            </a:schemeClr>
          </a:solidFill>
          <a:ln w="88900">
            <a:solidFill>
              <a:srgbClr val="BFD3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689590" y="130175"/>
            <a:ext cx="1372870" cy="1306195"/>
          </a:xfrm>
          <a:prstGeom prst="rect">
            <a:avLst/>
          </a:prstGeom>
          <a:solidFill>
            <a:schemeClr val="accent1">
              <a:alpha val="0"/>
            </a:schemeClr>
          </a:solidFill>
          <a:ln w="88900">
            <a:solidFill>
              <a:srgbClr val="F9C4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Text Box 25">
            <a:extLst>
              <a:ext uri="{FF2B5EF4-FFF2-40B4-BE49-F238E27FC236}">
                <a16:creationId xmlns:a16="http://schemas.microsoft.com/office/drawing/2014/main" id="{445A84C3-22CA-C295-4424-1900002FC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9103" y="416146"/>
            <a:ext cx="1788473" cy="461665"/>
          </a:xfrm>
          <a:prstGeom prst="rect">
            <a:avLst/>
          </a:prstGeom>
          <a:solidFill>
            <a:srgbClr val="92D050">
              <a:alpha val="55000"/>
            </a:srgbClr>
          </a:solidFill>
          <a:ln w="3175">
            <a:solidFill>
              <a:srgbClr val="92D050"/>
            </a:solidFill>
            <a:prstDash val="dash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中国故事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00D169-0EC4-7294-3D2D-DE0662B7B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" y="1238885"/>
            <a:ext cx="8820150" cy="10287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D98DB9F-340C-8755-A4D1-0BDC4009E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862" y="2305030"/>
            <a:ext cx="8772525" cy="13239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2C7216C-69C4-5677-E515-0409DB4B8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137" y="3666450"/>
            <a:ext cx="8858250" cy="9525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7FA66AF-E843-317F-91D8-872116990E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625" y="4594780"/>
            <a:ext cx="8791575" cy="92392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A9133AC-E633-03C1-B1AC-FA8CB2C206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862" y="5556029"/>
            <a:ext cx="8743950" cy="8858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81966170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266700"/>
            <a:ext cx="4378960" cy="672465"/>
            <a:chOff x="0" y="499"/>
            <a:chExt cx="6896" cy="1059"/>
          </a:xfrm>
        </p:grpSpPr>
        <p:sp>
          <p:nvSpPr>
            <p:cNvPr id="2" name="矩形 1"/>
            <p:cNvSpPr/>
            <p:nvPr/>
          </p:nvSpPr>
          <p:spPr>
            <a:xfrm>
              <a:off x="0" y="499"/>
              <a:ext cx="6896" cy="1059"/>
            </a:xfrm>
            <a:prstGeom prst="rect">
              <a:avLst/>
            </a:prstGeom>
            <a:solidFill>
              <a:srgbClr val="BFD3D1"/>
            </a:solidFill>
            <a:ln>
              <a:solidFill>
                <a:srgbClr val="BFD3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01" y="542"/>
              <a:ext cx="669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333300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lang="zh-CN" altLang="en-US" sz="3600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一、失业理论</a:t>
              </a:r>
            </a:p>
          </p:txBody>
        </p:sp>
      </p:grp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黑体" panose="02010609060101010101" pitchFamily="49" charset="-122"/>
                <a:ea typeface="黑体" panose="02010609060101010101" pitchFamily="49" charset="-122"/>
              </a:rPr>
              <a:pPr/>
              <a:t>18</a:t>
            </a:fld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0309860" y="1052830"/>
            <a:ext cx="735965" cy="700405"/>
          </a:xfrm>
          <a:prstGeom prst="rect">
            <a:avLst/>
          </a:prstGeom>
          <a:solidFill>
            <a:schemeClr val="accent1">
              <a:alpha val="0"/>
            </a:schemeClr>
          </a:solidFill>
          <a:ln w="88900">
            <a:solidFill>
              <a:srgbClr val="BFD3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689590" y="130175"/>
            <a:ext cx="1372870" cy="1306195"/>
          </a:xfrm>
          <a:prstGeom prst="rect">
            <a:avLst/>
          </a:prstGeom>
          <a:solidFill>
            <a:schemeClr val="accent1">
              <a:alpha val="0"/>
            </a:schemeClr>
          </a:solidFill>
          <a:ln w="88900">
            <a:solidFill>
              <a:srgbClr val="F9C4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Text Box 25">
            <a:extLst>
              <a:ext uri="{FF2B5EF4-FFF2-40B4-BE49-F238E27FC236}">
                <a16:creationId xmlns:a16="http://schemas.microsoft.com/office/drawing/2014/main" id="{445A84C3-22CA-C295-4424-1900002FC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9103" y="416146"/>
            <a:ext cx="1788473" cy="461665"/>
          </a:xfrm>
          <a:prstGeom prst="rect">
            <a:avLst/>
          </a:prstGeom>
          <a:solidFill>
            <a:srgbClr val="92D050">
              <a:alpha val="55000"/>
            </a:srgbClr>
          </a:solidFill>
          <a:ln w="3175">
            <a:solidFill>
              <a:srgbClr val="92D050"/>
            </a:solidFill>
            <a:prstDash val="dash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中国故事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D3CB82B-6532-7586-8CF8-85D6879EA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50" y="1200465"/>
            <a:ext cx="3979210" cy="493885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1FC5DF7-C81C-F6DC-B000-A43F7AD72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9892" y="1493790"/>
            <a:ext cx="2452215" cy="325505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0AEDC02-713B-5C91-E0B6-BC0552897F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2483" y="5006338"/>
            <a:ext cx="7399977" cy="114951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A419E88-B313-7408-60ED-DCAAE57C97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0683" y="1493790"/>
            <a:ext cx="3982817" cy="32674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0032292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266700"/>
            <a:ext cx="4378960" cy="672465"/>
            <a:chOff x="0" y="499"/>
            <a:chExt cx="6896" cy="1059"/>
          </a:xfrm>
        </p:grpSpPr>
        <p:sp>
          <p:nvSpPr>
            <p:cNvPr id="2" name="矩形 1"/>
            <p:cNvSpPr/>
            <p:nvPr/>
          </p:nvSpPr>
          <p:spPr>
            <a:xfrm>
              <a:off x="0" y="499"/>
              <a:ext cx="6896" cy="1059"/>
            </a:xfrm>
            <a:prstGeom prst="rect">
              <a:avLst/>
            </a:prstGeom>
            <a:solidFill>
              <a:srgbClr val="BFD3D1"/>
            </a:solidFill>
            <a:ln>
              <a:solidFill>
                <a:srgbClr val="BFD3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01" y="542"/>
              <a:ext cx="669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333300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lang="zh-CN" altLang="en-US" sz="3600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一、失业理论</a:t>
              </a:r>
            </a:p>
          </p:txBody>
        </p:sp>
      </p:grp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黑体" panose="02010609060101010101" pitchFamily="49" charset="-122"/>
                <a:ea typeface="黑体" panose="02010609060101010101" pitchFamily="49" charset="-122"/>
              </a:rPr>
              <a:pPr/>
              <a:t>19</a:t>
            </a:fld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0309860" y="1052830"/>
            <a:ext cx="735965" cy="700405"/>
          </a:xfrm>
          <a:prstGeom prst="rect">
            <a:avLst/>
          </a:prstGeom>
          <a:solidFill>
            <a:schemeClr val="accent1">
              <a:alpha val="0"/>
            </a:schemeClr>
          </a:solidFill>
          <a:ln w="88900">
            <a:solidFill>
              <a:srgbClr val="BFD3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689590" y="130175"/>
            <a:ext cx="1372870" cy="1306195"/>
          </a:xfrm>
          <a:prstGeom prst="rect">
            <a:avLst/>
          </a:prstGeom>
          <a:solidFill>
            <a:schemeClr val="accent1">
              <a:alpha val="0"/>
            </a:schemeClr>
          </a:solidFill>
          <a:ln w="88900">
            <a:solidFill>
              <a:srgbClr val="F9C4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Text Box 25">
            <a:extLst>
              <a:ext uri="{FF2B5EF4-FFF2-40B4-BE49-F238E27FC236}">
                <a16:creationId xmlns:a16="http://schemas.microsoft.com/office/drawing/2014/main" id="{445A84C3-22CA-C295-4424-1900002FC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9103" y="416146"/>
            <a:ext cx="1788473" cy="461665"/>
          </a:xfrm>
          <a:prstGeom prst="rect">
            <a:avLst/>
          </a:prstGeom>
          <a:solidFill>
            <a:srgbClr val="92D050">
              <a:alpha val="55000"/>
            </a:srgbClr>
          </a:solidFill>
          <a:ln w="3175">
            <a:solidFill>
              <a:srgbClr val="92D050"/>
            </a:solidFill>
            <a:prstDash val="dash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中国故事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E6F3559-98B1-689F-7831-07A143D1A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75" y="1286510"/>
            <a:ext cx="8763000" cy="9334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ADF9C20-1364-D2AB-4522-D47868155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75" y="2219960"/>
            <a:ext cx="3571875" cy="52387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2980F23-15B4-3A84-59E4-8AD4E38F3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078" y="2847975"/>
            <a:ext cx="3276600" cy="4572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F873E04-672D-0867-0568-FD2911A0DC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078" y="3429000"/>
            <a:ext cx="4676775" cy="50482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D1C93F3-4A7B-FCB3-C9E4-F105EFC789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381" y="3933825"/>
            <a:ext cx="3305175" cy="47625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E0C2CFE7-FB2E-110C-48EC-1B10B217C0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900" y="4632326"/>
            <a:ext cx="8829675" cy="90487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A395751F-F9FA-15DE-D0E5-AC8E13B330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474" y="5442585"/>
            <a:ext cx="8772525" cy="13335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353F85DB-1EE2-73A2-7F96-6B1FDED068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1690064"/>
            <a:ext cx="4281819" cy="29248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0505586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演示文稿1_03"/>
          <p:cNvPicPr>
            <a:picLocks noChangeAspect="1"/>
          </p:cNvPicPr>
          <p:nvPr/>
        </p:nvPicPr>
        <p:blipFill>
          <a:blip r:embed="rId3" cstate="print">
            <a:lum bright="-30000" contrast="5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2985770" y="2196465"/>
            <a:ext cx="1290320" cy="42564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 defTabSz="914400">
              <a:buClrTx/>
              <a:buSzTx/>
              <a:buFontTx/>
            </a:pPr>
            <a:r>
              <a:rPr lang="zh-CN" altLang="en-US" sz="7200" b="1">
                <a:gradFill>
                  <a:gsLst>
                    <a:gs pos="0">
                      <a:srgbClr val="23607C"/>
                    </a:gs>
                    <a:gs pos="100000">
                      <a:srgbClr val="0C364F"/>
                    </a:gs>
                  </a:gsLst>
                  <a:lin scaled="1"/>
                </a:gra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内容提要</a:t>
            </a: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4276090" y="2738755"/>
            <a:ext cx="5715" cy="319278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949825" y="2954020"/>
            <a:ext cx="423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de-DE" sz="24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失业的概念、成因、经济影响；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949825" y="4008120"/>
            <a:ext cx="53079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de-DE" sz="24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通货膨胀的概念、成因、经济影响；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949825" y="4937760"/>
            <a:ext cx="53066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de-DE" sz="24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菲利普斯曲线及其政策含义。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4545330" y="3017520"/>
            <a:ext cx="341630" cy="299720"/>
            <a:chOff x="8728" y="2696"/>
            <a:chExt cx="538" cy="472"/>
          </a:xfrm>
        </p:grpSpPr>
        <p:sp>
          <p:nvSpPr>
            <p:cNvPr id="14" name="椭圆 13"/>
            <p:cNvSpPr/>
            <p:nvPr/>
          </p:nvSpPr>
          <p:spPr>
            <a:xfrm>
              <a:off x="8728" y="2696"/>
              <a:ext cx="538" cy="472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44450">
              <a:solidFill>
                <a:srgbClr val="F9C4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8841" y="2810"/>
              <a:ext cx="311" cy="245"/>
            </a:xfrm>
            <a:prstGeom prst="ellipse">
              <a:avLst/>
            </a:prstGeom>
            <a:solidFill>
              <a:srgbClr val="BFD3D1"/>
            </a:solidFill>
            <a:ln>
              <a:solidFill>
                <a:srgbClr val="BFD3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544695" y="4088765"/>
            <a:ext cx="341630" cy="299720"/>
            <a:chOff x="8728" y="2696"/>
            <a:chExt cx="538" cy="472"/>
          </a:xfrm>
        </p:grpSpPr>
        <p:sp>
          <p:nvSpPr>
            <p:cNvPr id="18" name="椭圆 17"/>
            <p:cNvSpPr/>
            <p:nvPr/>
          </p:nvSpPr>
          <p:spPr>
            <a:xfrm>
              <a:off x="8728" y="2696"/>
              <a:ext cx="538" cy="472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44450">
              <a:solidFill>
                <a:srgbClr val="F9C4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8841" y="2810"/>
              <a:ext cx="311" cy="245"/>
            </a:xfrm>
            <a:prstGeom prst="ellipse">
              <a:avLst/>
            </a:prstGeom>
            <a:solidFill>
              <a:srgbClr val="BFD3D1"/>
            </a:solidFill>
            <a:ln>
              <a:solidFill>
                <a:srgbClr val="BFD3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545330" y="5017770"/>
            <a:ext cx="341630" cy="299720"/>
            <a:chOff x="8728" y="2696"/>
            <a:chExt cx="538" cy="472"/>
          </a:xfrm>
        </p:grpSpPr>
        <p:sp>
          <p:nvSpPr>
            <p:cNvPr id="21" name="椭圆 20"/>
            <p:cNvSpPr/>
            <p:nvPr/>
          </p:nvSpPr>
          <p:spPr>
            <a:xfrm>
              <a:off x="8728" y="2696"/>
              <a:ext cx="538" cy="472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44450">
              <a:solidFill>
                <a:srgbClr val="F9C4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8841" y="2810"/>
              <a:ext cx="311" cy="245"/>
            </a:xfrm>
            <a:prstGeom prst="ellipse">
              <a:avLst/>
            </a:prstGeom>
            <a:solidFill>
              <a:srgbClr val="BFD3D1"/>
            </a:solidFill>
            <a:ln>
              <a:solidFill>
                <a:srgbClr val="BFD3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演示文稿1_04"/>
          <p:cNvPicPr>
            <a:picLocks noChangeAspect="1"/>
          </p:cNvPicPr>
          <p:nvPr/>
        </p:nvPicPr>
        <p:blipFill>
          <a:blip r:embed="rId3" cstate="print">
            <a:lum bright="-30000" contrast="54000"/>
          </a:blip>
          <a:stretch>
            <a:fillRect/>
          </a:stretch>
        </p:blipFill>
        <p:spPr>
          <a:xfrm>
            <a:off x="-37465" y="-5715"/>
            <a:ext cx="12266930" cy="6899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0" y="2275840"/>
            <a:ext cx="5166360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7200">
                <a:gradFill>
                  <a:gsLst>
                    <a:gs pos="0">
                      <a:srgbClr val="23607C"/>
                    </a:gs>
                    <a:gs pos="100000">
                      <a:srgbClr val="0C364F"/>
                    </a:gs>
                  </a:gsLst>
                  <a:lin scaled="1"/>
                </a:gra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§</a:t>
            </a:r>
            <a:r>
              <a:rPr lang="en-US" altLang="zh-CN" sz="7200">
                <a:gradFill>
                  <a:gsLst>
                    <a:gs pos="0">
                      <a:srgbClr val="23607C"/>
                    </a:gs>
                    <a:gs pos="100000">
                      <a:srgbClr val="0C364F"/>
                    </a:gs>
                  </a:gsLst>
                  <a:lin scaled="1"/>
                </a:gra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10</a:t>
            </a:r>
            <a:r>
              <a:rPr lang="zh-CN" altLang="en-US" sz="7200">
                <a:gradFill>
                  <a:gsLst>
                    <a:gs pos="0">
                      <a:srgbClr val="23607C"/>
                    </a:gs>
                    <a:gs pos="100000">
                      <a:srgbClr val="0C364F"/>
                    </a:gs>
                  </a:gsLst>
                  <a:lin scaled="1"/>
                </a:gra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.</a:t>
            </a:r>
            <a:r>
              <a:rPr lang="en-US" altLang="zh-CN" sz="7200">
                <a:gradFill>
                  <a:gsLst>
                    <a:gs pos="0">
                      <a:srgbClr val="23607C"/>
                    </a:gs>
                    <a:gs pos="100000">
                      <a:srgbClr val="0C364F"/>
                    </a:gs>
                  </a:gsLst>
                  <a:lin scaled="1"/>
                </a:gra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2</a:t>
            </a:r>
            <a:endParaRPr lang="zh-CN" altLang="en-US" sz="7200">
              <a:gradFill>
                <a:gsLst>
                  <a:gs pos="0">
                    <a:srgbClr val="23607C"/>
                  </a:gs>
                  <a:gs pos="100000">
                    <a:srgbClr val="0C364F"/>
                  </a:gs>
                </a:gsLst>
                <a:lin scaled="1"/>
              </a:gra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800">
                <a:gradFill>
                  <a:gsLst>
                    <a:gs pos="0">
                      <a:srgbClr val="23607C"/>
                    </a:gs>
                    <a:gs pos="100000">
                      <a:srgbClr val="0C364F"/>
                    </a:gs>
                  </a:gsLst>
                  <a:lin scaled="1"/>
                </a:gra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 </a:t>
            </a:r>
            <a:r>
              <a:rPr lang="zh-CN" altLang="en-US" sz="6600">
                <a:gradFill>
                  <a:gsLst>
                    <a:gs pos="0">
                      <a:srgbClr val="23607C"/>
                    </a:gs>
                    <a:gs pos="100000">
                      <a:srgbClr val="0C364F"/>
                    </a:gs>
                  </a:gsLst>
                  <a:lin scaled="1"/>
                </a:gra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通货膨胀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黑体" panose="02010609060101010101" pitchFamily="49" charset="-122"/>
                <a:ea typeface="黑体" panose="02010609060101010101" pitchFamily="49" charset="-122"/>
              </a:rPr>
              <a:pPr/>
              <a:t>20</a:t>
            </a:fld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  <p:transition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266700"/>
            <a:ext cx="4378960" cy="672465"/>
            <a:chOff x="0" y="499"/>
            <a:chExt cx="6896" cy="1059"/>
          </a:xfrm>
        </p:grpSpPr>
        <p:sp>
          <p:nvSpPr>
            <p:cNvPr id="2" name="矩形 1"/>
            <p:cNvSpPr/>
            <p:nvPr/>
          </p:nvSpPr>
          <p:spPr>
            <a:xfrm>
              <a:off x="0" y="499"/>
              <a:ext cx="6896" cy="1059"/>
            </a:xfrm>
            <a:prstGeom prst="rect">
              <a:avLst/>
            </a:prstGeom>
            <a:solidFill>
              <a:srgbClr val="BFD3D1"/>
            </a:solidFill>
            <a:ln>
              <a:solidFill>
                <a:srgbClr val="BFD3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01" y="542"/>
              <a:ext cx="669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333300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lang="zh-CN" altLang="en-US" sz="3600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二、通货膨胀</a:t>
              </a:r>
            </a:p>
          </p:txBody>
        </p:sp>
      </p:grp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黑体" panose="02010609060101010101" pitchFamily="49" charset="-122"/>
                <a:ea typeface="黑体" panose="02010609060101010101" pitchFamily="49" charset="-122"/>
              </a:rPr>
              <a:pPr/>
              <a:t>21</a:t>
            </a:fld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1160" y="1261745"/>
            <a:ext cx="2468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>
                <a:srgbClr val="333300"/>
              </a:buClr>
              <a:buSzTx/>
              <a:buFont typeface="Wingdings" panose="05000000000000000000" pitchFamily="2" charset="2"/>
              <a:buNone/>
              <a:defRPr/>
            </a:pPr>
            <a:r>
              <a:rPr lang="zh-CN" altLang="en-US" sz="2000" kern="0" noProof="0" dirty="0">
                <a:ln>
                  <a:noFill/>
                </a:ln>
                <a:solidFill>
                  <a:srgbClr val="3333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（一）通货膨胀概述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1160" y="1972310"/>
            <a:ext cx="2722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>
                <a:srgbClr val="333300"/>
              </a:buClr>
              <a:buSzTx/>
              <a:buFont typeface="Wingdings" panose="05000000000000000000" pitchFamily="2" charset="2"/>
              <a:buNone/>
              <a:defRPr/>
            </a:pPr>
            <a:r>
              <a:rPr lang="zh-CN" altLang="en-US" sz="2000" kern="0" noProof="0" dirty="0">
                <a:ln>
                  <a:noFill/>
                </a:ln>
                <a:solidFill>
                  <a:srgbClr val="3333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（二）通货膨胀的成因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91160" y="2704465"/>
            <a:ext cx="3230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>
                <a:srgbClr val="333300"/>
              </a:buClr>
              <a:buSzTx/>
              <a:buFont typeface="Wingdings" panose="05000000000000000000" pitchFamily="2" charset="2"/>
              <a:buNone/>
              <a:defRPr/>
            </a:pPr>
            <a:r>
              <a:rPr lang="zh-CN" altLang="en-US" sz="2000" kern="0" noProof="0" dirty="0">
                <a:ln>
                  <a:noFill/>
                </a:ln>
                <a:solidFill>
                  <a:srgbClr val="3333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（三）通货膨胀的经济效应</a:t>
            </a:r>
          </a:p>
        </p:txBody>
      </p:sp>
      <p:sp>
        <p:nvSpPr>
          <p:cNvPr id="29" name="矩形 28"/>
          <p:cNvSpPr/>
          <p:nvPr/>
        </p:nvSpPr>
        <p:spPr>
          <a:xfrm>
            <a:off x="10309860" y="1052830"/>
            <a:ext cx="735965" cy="700405"/>
          </a:xfrm>
          <a:prstGeom prst="rect">
            <a:avLst/>
          </a:prstGeom>
          <a:solidFill>
            <a:schemeClr val="accent1">
              <a:alpha val="0"/>
            </a:schemeClr>
          </a:solidFill>
          <a:ln w="88900">
            <a:solidFill>
              <a:srgbClr val="BFD3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689590" y="130175"/>
            <a:ext cx="1372870" cy="1306195"/>
          </a:xfrm>
          <a:prstGeom prst="rect">
            <a:avLst/>
          </a:prstGeom>
          <a:solidFill>
            <a:schemeClr val="accent1">
              <a:alpha val="0"/>
            </a:schemeClr>
          </a:solidFill>
          <a:ln w="88900">
            <a:solidFill>
              <a:srgbClr val="F9C4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90114" name="Picture 2" descr="https://timgsa.baidu.com/timg?image&amp;quality=80&amp;size=b9999_10000&amp;sec=1600694457113&amp;di=6752f238c818005ff92922270dab8d7a&amp;imgtype=0&amp;src=http%3A%2F%2Fadlogo.0577hr.com%2FNewsIMG%2F0811%2F06%2F0445169585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6374" y="3612108"/>
            <a:ext cx="5238750" cy="2543175"/>
          </a:xfrm>
          <a:prstGeom prst="rect">
            <a:avLst/>
          </a:prstGeom>
          <a:noFill/>
        </p:spPr>
      </p:pic>
      <p:pic>
        <p:nvPicPr>
          <p:cNvPr id="90116" name="Picture 4" descr="https://ss0.bdstatic.com/70cFuHSh_Q1YnxGkpoWK1HF6hhy/it/u=3956913283,445429411&amp;fm=26&amp;gp=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6768" y="3609832"/>
            <a:ext cx="5276850" cy="2857500"/>
          </a:xfrm>
          <a:prstGeom prst="rect">
            <a:avLst/>
          </a:prstGeom>
          <a:noFill/>
        </p:spPr>
      </p:pic>
      <p:pic>
        <p:nvPicPr>
          <p:cNvPr id="90118" name="Picture 6" descr="https://timgsa.baidu.com/timg?image&amp;quality=80&amp;size=b9999_10000&amp;sec=1600694573136&amp;di=f463d46bae0d09006b556d692e42f4f6&amp;imgtype=0&amp;src=http%3A%2F%2Fqqpublic.qpic.cn%2Fqq_public%2F0%2F0-3205145512-89EB3F1248652E02C7EA96B40A379E3A%2F0%3Ffmt%3Djpg%26size%3D109%26h%3D430%26w%3D640%26ppv%3D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60088" y="305285"/>
            <a:ext cx="4361835" cy="2930608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0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0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90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4" name="Picture 6" descr="https://ss1.bdstatic.com/70cFvXSh_Q1YnxGkpoWK1HF6hhy/it/u=3910744338,2991595631&amp;fm=26&amp;gp=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77084" y="3678072"/>
            <a:ext cx="5410200" cy="2857500"/>
          </a:xfrm>
          <a:prstGeom prst="rect">
            <a:avLst/>
          </a:prstGeom>
          <a:noFill/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黑体" panose="02010609060101010101" pitchFamily="49" charset="-122"/>
                <a:ea typeface="黑体" panose="02010609060101010101" pitchFamily="49" charset="-122"/>
              </a:rPr>
              <a:pPr/>
              <a:t>22</a:t>
            </a:fld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1320" y="1250950"/>
            <a:ext cx="2468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>
                <a:srgbClr val="333300"/>
              </a:buClr>
              <a:buSzTx/>
              <a:buFont typeface="Wingdings" panose="05000000000000000000" pitchFamily="2" charset="2"/>
              <a:buNone/>
              <a:defRPr/>
            </a:pPr>
            <a:r>
              <a:rPr lang="zh-CN" altLang="en-US" sz="2000" kern="0" noProof="0" dirty="0">
                <a:ln>
                  <a:noFill/>
                </a:ln>
                <a:solidFill>
                  <a:srgbClr val="3333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（一）</a:t>
            </a:r>
            <a:r>
              <a:rPr lang="zh-CN" altLang="en-US" sz="2000" kern="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通货膨胀概述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0" y="266700"/>
            <a:ext cx="4378960" cy="672465"/>
            <a:chOff x="0" y="499"/>
            <a:chExt cx="6896" cy="1059"/>
          </a:xfrm>
        </p:grpSpPr>
        <p:sp>
          <p:nvSpPr>
            <p:cNvPr id="8" name="矩形 7"/>
            <p:cNvSpPr/>
            <p:nvPr/>
          </p:nvSpPr>
          <p:spPr>
            <a:xfrm>
              <a:off x="0" y="499"/>
              <a:ext cx="6896" cy="1059"/>
            </a:xfrm>
            <a:prstGeom prst="rect">
              <a:avLst/>
            </a:prstGeom>
            <a:solidFill>
              <a:srgbClr val="BFD3D1"/>
            </a:solidFill>
            <a:ln>
              <a:solidFill>
                <a:srgbClr val="BFD3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01" y="542"/>
              <a:ext cx="669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333300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lang="zh-CN" altLang="en-US" sz="3600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二、通货膨胀</a:t>
              </a: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097280" y="1870710"/>
            <a:ext cx="6532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一般物价水平的持续的显著的上升现象定义为通货膨胀。</a:t>
            </a:r>
            <a:r>
              <a:rPr lang="zh-CN" altLang="de-DE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 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18845" y="3217545"/>
            <a:ext cx="56438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（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2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）价格上升幅度较大，即价格有显著的上升；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928370" y="3882390"/>
            <a:ext cx="71678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（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3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）价格水平持续上升，而不是短期的或一次性的价格上涨；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928370" y="4546600"/>
            <a:ext cx="53898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（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4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）其形式可以是公开的，也可以是隐蔽的。</a:t>
            </a:r>
            <a:r>
              <a:rPr lang="zh-CN" altLang="de-DE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 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918845" y="2517775"/>
            <a:ext cx="102158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（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1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）所有商品与劳务的价格普遍上升，即总体物价上升，而不是指个别商品的价格上涨；</a:t>
            </a:r>
          </a:p>
        </p:txBody>
      </p:sp>
    </p:spTree>
    <p:custDataLst>
      <p:tags r:id="rId1"/>
    </p:custData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0" fill="hold"/>
                                        <p:tgtEl>
                                          <p:spTgt spid="89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0" fill="hold"/>
                                        <p:tgtEl>
                                          <p:spTgt spid="89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9" grpId="0"/>
      <p:bldP spid="19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黑体" panose="02010609060101010101" pitchFamily="49" charset="-122"/>
                <a:ea typeface="黑体" panose="02010609060101010101" pitchFamily="49" charset="-122"/>
              </a:rPr>
              <a:pPr/>
              <a:t>23</a:t>
            </a:fld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1320" y="1250950"/>
            <a:ext cx="2468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>
                <a:srgbClr val="333300"/>
              </a:buClr>
              <a:buSzTx/>
              <a:buFont typeface="Wingdings" panose="05000000000000000000" pitchFamily="2" charset="2"/>
              <a:buNone/>
              <a:defRPr/>
            </a:pPr>
            <a:r>
              <a:rPr lang="zh-CN" altLang="en-US" sz="2000" kern="0" noProof="0" dirty="0">
                <a:ln>
                  <a:noFill/>
                </a:ln>
                <a:solidFill>
                  <a:srgbClr val="3333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（一）</a:t>
            </a:r>
            <a:r>
              <a:rPr lang="zh-CN" altLang="en-US" sz="2000" kern="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通货膨胀概述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0" y="266700"/>
            <a:ext cx="4378960" cy="672465"/>
            <a:chOff x="0" y="499"/>
            <a:chExt cx="6896" cy="1059"/>
          </a:xfrm>
        </p:grpSpPr>
        <p:sp>
          <p:nvSpPr>
            <p:cNvPr id="8" name="矩形 7"/>
            <p:cNvSpPr/>
            <p:nvPr/>
          </p:nvSpPr>
          <p:spPr>
            <a:xfrm>
              <a:off x="0" y="499"/>
              <a:ext cx="6896" cy="1059"/>
            </a:xfrm>
            <a:prstGeom prst="rect">
              <a:avLst/>
            </a:prstGeom>
            <a:solidFill>
              <a:srgbClr val="BFD3D1"/>
            </a:solidFill>
            <a:ln>
              <a:solidFill>
                <a:srgbClr val="BFD3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01" y="542"/>
              <a:ext cx="669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333300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lang="zh-CN" altLang="en-US" sz="3600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二、通货膨胀</a:t>
              </a: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097280" y="1870710"/>
            <a:ext cx="7366119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通货膨胀率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：</a:t>
            </a:r>
            <a:r>
              <a:rPr 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从一个时期到另一个时期价格水平变动的百分比</a:t>
            </a:r>
          </a:p>
        </p:txBody>
      </p:sp>
      <p:sp>
        <p:nvSpPr>
          <p:cNvPr id="29" name="矩形 28"/>
          <p:cNvSpPr/>
          <p:nvPr/>
        </p:nvSpPr>
        <p:spPr>
          <a:xfrm>
            <a:off x="10309860" y="1052830"/>
            <a:ext cx="735965" cy="700405"/>
          </a:xfrm>
          <a:prstGeom prst="rect">
            <a:avLst/>
          </a:prstGeom>
          <a:solidFill>
            <a:schemeClr val="accent1">
              <a:alpha val="0"/>
            </a:schemeClr>
          </a:solidFill>
          <a:ln w="88900">
            <a:solidFill>
              <a:srgbClr val="BFD3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689590" y="130175"/>
            <a:ext cx="1372870" cy="1306195"/>
          </a:xfrm>
          <a:prstGeom prst="rect">
            <a:avLst/>
          </a:prstGeom>
          <a:solidFill>
            <a:schemeClr val="accent1">
              <a:alpha val="0"/>
            </a:schemeClr>
          </a:solidFill>
          <a:ln w="88900">
            <a:solidFill>
              <a:srgbClr val="F9C4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336905" name="对象 336904"/>
          <p:cNvGraphicFramePr>
            <a:graphicFrameLocks/>
          </p:cNvGraphicFramePr>
          <p:nvPr/>
        </p:nvGraphicFramePr>
        <p:xfrm>
          <a:off x="3264847" y="2572327"/>
          <a:ext cx="1389039" cy="825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1" r:id="rId4" imgW="787400" imgH="431800" progId="">
                  <p:embed/>
                </p:oleObj>
              </mc:Choice>
              <mc:Fallback>
                <p:oleObj r:id="rId4" imgW="787400" imgH="431800" progId="">
                  <p:embed/>
                  <p:pic>
                    <p:nvPicPr>
                      <p:cNvPr id="0" name="Picture 2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4847" y="2572327"/>
                        <a:ext cx="1389039" cy="8259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6907" name="对象 336906"/>
          <p:cNvGraphicFramePr>
            <a:graphicFrameLocks/>
          </p:cNvGraphicFramePr>
          <p:nvPr/>
        </p:nvGraphicFramePr>
        <p:xfrm>
          <a:off x="2752659" y="3689222"/>
          <a:ext cx="4983163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2" r:id="rId6" imgW="2921000" imgH="406400" progId="">
                  <p:embed/>
                </p:oleObj>
              </mc:Choice>
              <mc:Fallback>
                <p:oleObj r:id="rId6" imgW="2921000" imgH="406400" progId="">
                  <p:embed/>
                  <p:pic>
                    <p:nvPicPr>
                      <p:cNvPr id="0" name="Picture 1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2659" y="3689222"/>
                        <a:ext cx="4983163" cy="687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6909" name="矩形 336908"/>
          <p:cNvSpPr/>
          <p:nvPr/>
        </p:nvSpPr>
        <p:spPr>
          <a:xfrm>
            <a:off x="1002381" y="3764940"/>
            <a:ext cx="1851789" cy="40011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algn="l"/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消费价格指数</a:t>
            </a:r>
            <a:r>
              <a:rPr lang="zh-CN" altLang="de-DE" sz="2000" dirty="0">
                <a:latin typeface="黑体" pitchFamily="49" charset="-122"/>
                <a:ea typeface="黑体" pitchFamily="49" charset="-122"/>
              </a:rPr>
              <a:t> </a:t>
            </a:r>
          </a:p>
        </p:txBody>
      </p:sp>
      <p:pic>
        <p:nvPicPr>
          <p:cNvPr id="14" name="Picture 4" descr="https://ss1.bdstatic.com/70cFuXSh_Q1YnxGkpoWK1HF6hhy/it/u=2956151465,3098598556&amp;fm=26&amp;gp=0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61110" y="3057098"/>
            <a:ext cx="4330890" cy="3404079"/>
          </a:xfrm>
          <a:prstGeom prst="rect">
            <a:avLst/>
          </a:prstGeom>
          <a:noFill/>
        </p:spPr>
      </p:pic>
      <p:sp>
        <p:nvSpPr>
          <p:cNvPr id="15" name="矩形 14"/>
          <p:cNvSpPr/>
          <p:nvPr/>
        </p:nvSpPr>
        <p:spPr>
          <a:xfrm>
            <a:off x="959892" y="4721579"/>
            <a:ext cx="6096000" cy="13942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SzPct val="95000"/>
            </a:pPr>
            <a:r>
              <a:rPr lang="zh-CN" altLang="en-US" u="sng" dirty="0">
                <a:latin typeface="黑体" pitchFamily="49" charset="-122"/>
                <a:ea typeface="黑体" pitchFamily="49" charset="-122"/>
              </a:rPr>
              <a:t>消费价格指数</a:t>
            </a:r>
            <a:r>
              <a:rPr lang="en-US" altLang="zh-CN" u="sng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CPI</a:t>
            </a:r>
            <a:r>
              <a:rPr lang="zh-CN" altLang="en-US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zh-CN" altLang="en-US" b="1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rPr>
              <a:t>（</a:t>
            </a:r>
            <a:r>
              <a:rPr lang="en-US" altLang="zh-CN" b="1" dirty="0" err="1">
                <a:solidFill>
                  <a:srgbClr val="FF0000"/>
                </a:solidFill>
                <a:latin typeface="Times New Roman" pitchFamily="18" charset="0"/>
                <a:ea typeface="黑体" pitchFamily="49" charset="-122"/>
              </a:rPr>
              <a:t>C</a:t>
            </a:r>
            <a:r>
              <a:rPr lang="en-US" altLang="zh-CN" b="1" dirty="0" err="1">
                <a:latin typeface="Times New Roman" pitchFamily="18" charset="0"/>
                <a:ea typeface="黑体" pitchFamily="49" charset="-122"/>
              </a:rPr>
              <a:t>omsumer</a:t>
            </a:r>
            <a:r>
              <a:rPr lang="en-US" altLang="zh-CN" b="1" dirty="0">
                <a:latin typeface="Times New Roman" pitchFamily="18" charset="0"/>
                <a:ea typeface="黑体" pitchFamily="49" charset="-12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</a:rPr>
              <a:t>P</a:t>
            </a:r>
            <a:r>
              <a:rPr lang="en-US" altLang="zh-CN" b="1" dirty="0">
                <a:latin typeface="Times New Roman" pitchFamily="18" charset="0"/>
                <a:ea typeface="黑体" pitchFamily="49" charset="-122"/>
              </a:rPr>
              <a:t>rice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</a:rPr>
              <a:t>I</a:t>
            </a:r>
            <a:r>
              <a:rPr lang="en-US" altLang="zh-CN" b="1" dirty="0">
                <a:latin typeface="Times New Roman" pitchFamily="18" charset="0"/>
                <a:ea typeface="黑体" pitchFamily="49" charset="-122"/>
              </a:rPr>
              <a:t>ndex</a:t>
            </a:r>
            <a:r>
              <a:rPr lang="zh-CN" altLang="en-US" b="1" dirty="0">
                <a:latin typeface="Times New Roman" pitchFamily="18" charset="0"/>
                <a:ea typeface="黑体" pitchFamily="49" charset="-122"/>
              </a:rPr>
              <a:t>）</a:t>
            </a:r>
          </a:p>
          <a:p>
            <a:pPr>
              <a:lnSpc>
                <a:spcPct val="150000"/>
              </a:lnSpc>
              <a:spcBef>
                <a:spcPct val="20000"/>
              </a:spcBef>
              <a:buSzPct val="95000"/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在普通家庭的支出中，购买</a:t>
            </a:r>
            <a:r>
              <a:rPr lang="zh-CN" altLang="en-US" dirty="0">
                <a:latin typeface="黑体" pitchFamily="49" charset="-122"/>
                <a:ea typeface="黑体" pitchFamily="49" charset="-122"/>
                <a:hlinkClick r:id="" action="ppaction://noaction"/>
              </a:rPr>
              <a:t>具有代表性的一组商品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，现在要比过去多花多少钱。</a:t>
            </a:r>
            <a:endParaRPr lang="zh-CN" altLang="en-US" dirty="0">
              <a:solidFill>
                <a:srgbClr val="0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custDataLst>
      <p:tags r:id="rId2"/>
    </p:custData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6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6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6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336909" grpId="0"/>
      <p:bldP spid="336909" grpId="1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40118" y="1840034"/>
            <a:ext cx="3797035" cy="2576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黑体" panose="02010609060101010101" pitchFamily="49" charset="-122"/>
                <a:ea typeface="黑体" panose="02010609060101010101" pitchFamily="49" charset="-122"/>
              </a:rPr>
              <a:pPr/>
              <a:t>24</a:t>
            </a:fld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1320" y="1250950"/>
            <a:ext cx="2468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>
                <a:srgbClr val="333300"/>
              </a:buClr>
              <a:buSzTx/>
              <a:buFont typeface="Wingdings" panose="05000000000000000000" pitchFamily="2" charset="2"/>
              <a:buNone/>
              <a:defRPr/>
            </a:pPr>
            <a:r>
              <a:rPr lang="zh-CN" altLang="en-US" sz="2000" kern="0" noProof="0" dirty="0">
                <a:ln>
                  <a:noFill/>
                </a:ln>
                <a:solidFill>
                  <a:srgbClr val="3333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（一）</a:t>
            </a:r>
            <a:r>
              <a:rPr lang="zh-CN" altLang="en-US" sz="2000" kern="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通货膨胀概述</a:t>
            </a:r>
          </a:p>
        </p:txBody>
      </p:sp>
      <p:grpSp>
        <p:nvGrpSpPr>
          <p:cNvPr id="2" name="组合 4"/>
          <p:cNvGrpSpPr/>
          <p:nvPr/>
        </p:nvGrpSpPr>
        <p:grpSpPr>
          <a:xfrm>
            <a:off x="0" y="266700"/>
            <a:ext cx="4378960" cy="672465"/>
            <a:chOff x="0" y="499"/>
            <a:chExt cx="6896" cy="1059"/>
          </a:xfrm>
        </p:grpSpPr>
        <p:sp>
          <p:nvSpPr>
            <p:cNvPr id="8" name="矩形 7"/>
            <p:cNvSpPr/>
            <p:nvPr/>
          </p:nvSpPr>
          <p:spPr>
            <a:xfrm>
              <a:off x="0" y="499"/>
              <a:ext cx="6896" cy="1059"/>
            </a:xfrm>
            <a:prstGeom prst="rect">
              <a:avLst/>
            </a:prstGeom>
            <a:solidFill>
              <a:srgbClr val="BFD3D1"/>
            </a:solidFill>
            <a:ln>
              <a:solidFill>
                <a:srgbClr val="BFD3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01" y="542"/>
              <a:ext cx="669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333300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lang="zh-CN" altLang="en-US" sz="3600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二、通货膨胀</a:t>
              </a:r>
            </a:p>
          </p:txBody>
        </p:sp>
      </p:grpSp>
      <p:grpSp>
        <p:nvGrpSpPr>
          <p:cNvPr id="17" name="Group 3"/>
          <p:cNvGrpSpPr>
            <a:grpSpLocks/>
          </p:cNvGrpSpPr>
          <p:nvPr/>
        </p:nvGrpSpPr>
        <p:grpSpPr bwMode="auto">
          <a:xfrm>
            <a:off x="7575551" y="1233707"/>
            <a:ext cx="2055813" cy="2298700"/>
            <a:chOff x="1746" y="645"/>
            <a:chExt cx="1295" cy="1448"/>
          </a:xfrm>
        </p:grpSpPr>
        <p:sp>
          <p:nvSpPr>
            <p:cNvPr id="19" name="Freeform 4"/>
            <p:cNvSpPr>
              <a:spLocks/>
            </p:cNvSpPr>
            <p:nvPr/>
          </p:nvSpPr>
          <p:spPr bwMode="auto">
            <a:xfrm>
              <a:off x="1823" y="645"/>
              <a:ext cx="1218" cy="1448"/>
            </a:xfrm>
            <a:custGeom>
              <a:avLst/>
              <a:gdLst>
                <a:gd name="T0" fmla="*/ 2147483647 w 82"/>
                <a:gd name="T1" fmla="*/ 2147483647 h 97"/>
                <a:gd name="T2" fmla="*/ 2147483647 w 82"/>
                <a:gd name="T3" fmla="*/ 2147483647 h 97"/>
                <a:gd name="T4" fmla="*/ 0 w 82"/>
                <a:gd name="T5" fmla="*/ 2147483647 h 97"/>
                <a:gd name="T6" fmla="*/ 2147483647 w 82"/>
                <a:gd name="T7" fmla="*/ 2147483647 h 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"/>
                <a:gd name="T13" fmla="*/ 0 h 97"/>
                <a:gd name="T14" fmla="*/ 82 w 82"/>
                <a:gd name="T15" fmla="*/ 97 h 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" h="97">
                  <a:moveTo>
                    <a:pt x="80" y="97"/>
                  </a:moveTo>
                  <a:cubicBezTo>
                    <a:pt x="82" y="1"/>
                    <a:pt x="82" y="1"/>
                    <a:pt x="82" y="1"/>
                  </a:cubicBezTo>
                  <a:cubicBezTo>
                    <a:pt x="48" y="0"/>
                    <a:pt x="19" y="16"/>
                    <a:pt x="0" y="44"/>
                  </a:cubicBezTo>
                  <a:lnTo>
                    <a:pt x="80" y="97"/>
                  </a:lnTo>
                  <a:close/>
                </a:path>
              </a:pathLst>
            </a:custGeom>
            <a:solidFill>
              <a:srgbClr val="A9E2F1"/>
            </a:solidFill>
            <a:ln w="238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20" name="Rectangle 5"/>
            <p:cNvSpPr>
              <a:spLocks noChangeArrowheads="1"/>
            </p:cNvSpPr>
            <p:nvPr/>
          </p:nvSpPr>
          <p:spPr bwMode="auto">
            <a:xfrm>
              <a:off x="2439" y="967"/>
              <a:ext cx="24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/>
              <a:r>
                <a:rPr lang="en-US" altLang="zh-CN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cs typeface="Arial" pitchFamily="34" charset="0"/>
                </a:rPr>
                <a:t>17%</a:t>
              </a:r>
              <a:endParaRPr lang="en-US" altLang="zh-CN" sz="2000">
                <a:latin typeface="黑体" pitchFamily="49" charset="-122"/>
                <a:ea typeface="黑体" pitchFamily="49" charset="-122"/>
                <a:cs typeface="Arial" pitchFamily="34" charset="0"/>
              </a:endParaRPr>
            </a:p>
          </p:txBody>
        </p:sp>
        <p:sp>
          <p:nvSpPr>
            <p:cNvPr id="21" name="Rectangle 6"/>
            <p:cNvSpPr>
              <a:spLocks noChangeArrowheads="1"/>
            </p:cNvSpPr>
            <p:nvPr/>
          </p:nvSpPr>
          <p:spPr bwMode="auto">
            <a:xfrm>
              <a:off x="1746" y="1174"/>
              <a:ext cx="1050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/>
              <a:r>
                <a:rPr lang="en-US" altLang="zh-CN" sz="2000" dirty="0">
                  <a:latin typeface="黑体" pitchFamily="49" charset="-122"/>
                  <a:ea typeface="黑体" pitchFamily="49" charset="-122"/>
                  <a:cs typeface="Arial" pitchFamily="34" charset="0"/>
                </a:rPr>
                <a:t>         </a:t>
              </a:r>
              <a:r>
                <a:rPr lang="zh-CN" altLang="en-US" sz="2000" dirty="0">
                  <a:latin typeface="黑体" pitchFamily="49" charset="-122"/>
                  <a:ea typeface="黑体" pitchFamily="49" charset="-122"/>
                  <a:cs typeface="Arial" pitchFamily="34" charset="0"/>
                </a:rPr>
                <a:t>交通</a:t>
              </a:r>
            </a:p>
          </p:txBody>
        </p:sp>
      </p:grpSp>
      <p:grpSp>
        <p:nvGrpSpPr>
          <p:cNvPr id="22" name="Group 7"/>
          <p:cNvGrpSpPr>
            <a:grpSpLocks/>
          </p:cNvGrpSpPr>
          <p:nvPr/>
        </p:nvGrpSpPr>
        <p:grpSpPr bwMode="auto">
          <a:xfrm>
            <a:off x="7204075" y="2262407"/>
            <a:ext cx="2381250" cy="2322512"/>
            <a:chOff x="1520" y="1301"/>
            <a:chExt cx="1500" cy="1463"/>
          </a:xfrm>
        </p:grpSpPr>
        <p:sp>
          <p:nvSpPr>
            <p:cNvPr id="23" name="Freeform 8"/>
            <p:cNvSpPr>
              <a:spLocks/>
            </p:cNvSpPr>
            <p:nvPr/>
          </p:nvSpPr>
          <p:spPr bwMode="auto">
            <a:xfrm>
              <a:off x="1520" y="1301"/>
              <a:ext cx="1500" cy="1463"/>
            </a:xfrm>
            <a:custGeom>
              <a:avLst/>
              <a:gdLst>
                <a:gd name="T0" fmla="*/ 2147483647 w 101"/>
                <a:gd name="T1" fmla="*/ 2147483647 h 98"/>
                <a:gd name="T2" fmla="*/ 2147483647 w 101"/>
                <a:gd name="T3" fmla="*/ 0 h 98"/>
                <a:gd name="T4" fmla="*/ 2147483647 w 101"/>
                <a:gd name="T5" fmla="*/ 2147483647 h 98"/>
                <a:gd name="T6" fmla="*/ 2147483647 w 101"/>
                <a:gd name="T7" fmla="*/ 2147483647 h 9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"/>
                <a:gd name="T13" fmla="*/ 0 h 98"/>
                <a:gd name="T14" fmla="*/ 101 w 101"/>
                <a:gd name="T15" fmla="*/ 98 h 9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" h="98">
                  <a:moveTo>
                    <a:pt x="101" y="53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" y="30"/>
                    <a:pt x="0" y="66"/>
                    <a:pt x="16" y="98"/>
                  </a:cubicBezTo>
                  <a:lnTo>
                    <a:pt x="101" y="53"/>
                  </a:lnTo>
                  <a:close/>
                </a:path>
              </a:pathLst>
            </a:custGeom>
            <a:solidFill>
              <a:srgbClr val="318BCD"/>
            </a:solidFill>
            <a:ln w="238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24" name="Rectangle 9"/>
            <p:cNvSpPr>
              <a:spLocks noChangeArrowheads="1"/>
            </p:cNvSpPr>
            <p:nvPr/>
          </p:nvSpPr>
          <p:spPr bwMode="auto">
            <a:xfrm>
              <a:off x="1900" y="1719"/>
              <a:ext cx="24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/>
              <a:r>
                <a:rPr lang="en-US" altLang="zh-CN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cs typeface="Arial" pitchFamily="34" charset="0"/>
                </a:rPr>
                <a:t>15%</a:t>
              </a:r>
              <a:endParaRPr lang="en-US" altLang="zh-CN" sz="2000">
                <a:latin typeface="黑体" pitchFamily="49" charset="-122"/>
                <a:ea typeface="黑体" pitchFamily="49" charset="-122"/>
                <a:cs typeface="Arial" pitchFamily="34" charset="0"/>
              </a:endParaRPr>
            </a:p>
          </p:txBody>
        </p:sp>
        <p:sp>
          <p:nvSpPr>
            <p:cNvPr id="25" name="Rectangle 10"/>
            <p:cNvSpPr>
              <a:spLocks noChangeArrowheads="1"/>
            </p:cNvSpPr>
            <p:nvPr/>
          </p:nvSpPr>
          <p:spPr bwMode="auto">
            <a:xfrm>
              <a:off x="1681" y="1942"/>
              <a:ext cx="825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l" eaLnBrk="0" hangingPunct="0"/>
              <a:r>
                <a:rPr lang="zh-CN" altLang="en-US" sz="20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cs typeface="Arial" pitchFamily="34" charset="0"/>
                </a:rPr>
                <a:t>食物与饮料</a:t>
              </a:r>
              <a:endParaRPr lang="zh-CN" altLang="en-US" sz="2000" dirty="0">
                <a:latin typeface="黑体" pitchFamily="49" charset="-122"/>
                <a:ea typeface="黑体" pitchFamily="49" charset="-122"/>
                <a:cs typeface="Arial" pitchFamily="34" charset="0"/>
              </a:endParaRPr>
            </a:p>
          </p:txBody>
        </p:sp>
      </p:grpSp>
      <p:grpSp>
        <p:nvGrpSpPr>
          <p:cNvPr id="26" name="Group 11"/>
          <p:cNvGrpSpPr>
            <a:grpSpLocks/>
          </p:cNvGrpSpPr>
          <p:nvPr/>
        </p:nvGrpSpPr>
        <p:grpSpPr bwMode="auto">
          <a:xfrm>
            <a:off x="8018464" y="3530820"/>
            <a:ext cx="1579563" cy="2274888"/>
            <a:chOff x="2025" y="2092"/>
            <a:chExt cx="995" cy="1433"/>
          </a:xfrm>
        </p:grpSpPr>
        <p:sp>
          <p:nvSpPr>
            <p:cNvPr id="27" name="Freeform 12"/>
            <p:cNvSpPr>
              <a:spLocks/>
            </p:cNvSpPr>
            <p:nvPr/>
          </p:nvSpPr>
          <p:spPr bwMode="auto">
            <a:xfrm>
              <a:off x="2099" y="2092"/>
              <a:ext cx="921" cy="1359"/>
            </a:xfrm>
            <a:custGeom>
              <a:avLst/>
              <a:gdLst>
                <a:gd name="T0" fmla="*/ 2147483647 w 62"/>
                <a:gd name="T1" fmla="*/ 0 h 91"/>
                <a:gd name="T2" fmla="*/ 0 w 62"/>
                <a:gd name="T3" fmla="*/ 2147483647 h 91"/>
                <a:gd name="T4" fmla="*/ 2147483647 w 62"/>
                <a:gd name="T5" fmla="*/ 2147483647 h 91"/>
                <a:gd name="T6" fmla="*/ 2147483647 w 62"/>
                <a:gd name="T7" fmla="*/ 0 h 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"/>
                <a:gd name="T13" fmla="*/ 0 h 91"/>
                <a:gd name="T14" fmla="*/ 62 w 62"/>
                <a:gd name="T15" fmla="*/ 91 h 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" h="91">
                  <a:moveTo>
                    <a:pt x="62" y="0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9" y="81"/>
                    <a:pt x="19" y="87"/>
                    <a:pt x="31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DE7D8A"/>
            </a:solidFill>
            <a:ln w="238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30" name="Rectangle 14"/>
            <p:cNvSpPr>
              <a:spLocks noChangeArrowheads="1"/>
            </p:cNvSpPr>
            <p:nvPr/>
          </p:nvSpPr>
          <p:spPr bwMode="auto">
            <a:xfrm>
              <a:off x="2025" y="3137"/>
              <a:ext cx="818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l" eaLnBrk="0" hangingPunct="0"/>
              <a:r>
                <a:rPr lang="en-US" altLang="zh-CN" sz="20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cs typeface="Arial" pitchFamily="34" charset="0"/>
                </a:rPr>
                <a:t>             </a:t>
              </a:r>
              <a:r>
                <a:rPr lang="zh-CN" altLang="en-US" sz="20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cs typeface="Arial" pitchFamily="34" charset="0"/>
                </a:rPr>
                <a:t>医疗</a:t>
              </a:r>
              <a:endParaRPr lang="zh-CN" altLang="en-US" sz="2000" dirty="0">
                <a:latin typeface="黑体" pitchFamily="49" charset="-122"/>
                <a:ea typeface="黑体" pitchFamily="49" charset="-122"/>
                <a:cs typeface="Arial" pitchFamily="34" charset="0"/>
              </a:endParaRPr>
            </a:p>
          </p:txBody>
        </p:sp>
        <p:sp>
          <p:nvSpPr>
            <p:cNvPr id="31" name="Rectangle 15"/>
            <p:cNvSpPr>
              <a:spLocks noChangeArrowheads="1"/>
            </p:cNvSpPr>
            <p:nvPr/>
          </p:nvSpPr>
          <p:spPr bwMode="auto">
            <a:xfrm>
              <a:off x="2385" y="2937"/>
              <a:ext cx="16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/>
              <a:r>
                <a:rPr lang="en-US" altLang="zh-CN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cs typeface="Arial" pitchFamily="34" charset="0"/>
                </a:rPr>
                <a:t>6%</a:t>
              </a:r>
              <a:endParaRPr lang="en-US" altLang="zh-CN" sz="2000">
                <a:latin typeface="黑体" pitchFamily="49" charset="-122"/>
                <a:ea typeface="黑体" pitchFamily="49" charset="-122"/>
                <a:cs typeface="Arial" pitchFamily="34" charset="0"/>
              </a:endParaRPr>
            </a:p>
          </p:txBody>
        </p:sp>
      </p:grpSp>
      <p:grpSp>
        <p:nvGrpSpPr>
          <p:cNvPr id="32" name="Group 16"/>
          <p:cNvGrpSpPr>
            <a:grpSpLocks/>
          </p:cNvGrpSpPr>
          <p:nvPr/>
        </p:nvGrpSpPr>
        <p:grpSpPr bwMode="auto">
          <a:xfrm>
            <a:off x="8355015" y="3530821"/>
            <a:ext cx="1360488" cy="2654301"/>
            <a:chOff x="2237" y="2092"/>
            <a:chExt cx="857" cy="1672"/>
          </a:xfrm>
        </p:grpSpPr>
        <p:sp>
          <p:nvSpPr>
            <p:cNvPr id="33" name="Freeform 17"/>
            <p:cNvSpPr>
              <a:spLocks/>
            </p:cNvSpPr>
            <p:nvPr/>
          </p:nvSpPr>
          <p:spPr bwMode="auto">
            <a:xfrm>
              <a:off x="2559" y="2092"/>
              <a:ext cx="535" cy="1448"/>
            </a:xfrm>
            <a:custGeom>
              <a:avLst/>
              <a:gdLst>
                <a:gd name="T0" fmla="*/ 2147483647 w 36"/>
                <a:gd name="T1" fmla="*/ 0 h 97"/>
                <a:gd name="T2" fmla="*/ 0 w 36"/>
                <a:gd name="T3" fmla="*/ 2147483647 h 97"/>
                <a:gd name="T4" fmla="*/ 2147483647 w 36"/>
                <a:gd name="T5" fmla="*/ 2147483647 h 97"/>
                <a:gd name="T6" fmla="*/ 2147483647 w 36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6"/>
                <a:gd name="T13" fmla="*/ 0 h 97"/>
                <a:gd name="T14" fmla="*/ 36 w 36"/>
                <a:gd name="T15" fmla="*/ 97 h 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6" h="97">
                  <a:moveTo>
                    <a:pt x="31" y="0"/>
                  </a:moveTo>
                  <a:cubicBezTo>
                    <a:pt x="0" y="91"/>
                    <a:pt x="0" y="91"/>
                    <a:pt x="0" y="91"/>
                  </a:cubicBezTo>
                  <a:cubicBezTo>
                    <a:pt x="12" y="95"/>
                    <a:pt x="23" y="97"/>
                    <a:pt x="36" y="96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B51B24"/>
            </a:solidFill>
            <a:ln w="238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35" name="Rectangle 19"/>
            <p:cNvSpPr>
              <a:spLocks noChangeArrowheads="1"/>
            </p:cNvSpPr>
            <p:nvPr/>
          </p:nvSpPr>
          <p:spPr bwMode="auto">
            <a:xfrm>
              <a:off x="2237" y="3570"/>
              <a:ext cx="808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/>
              <a:r>
                <a:rPr lang="en-US" altLang="zh-CN" sz="20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cs typeface="Arial" pitchFamily="34" charset="0"/>
                </a:rPr>
                <a:t>  </a:t>
              </a:r>
              <a:r>
                <a:rPr lang="zh-CN" altLang="en-US" sz="20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cs typeface="Arial" pitchFamily="34" charset="0"/>
                </a:rPr>
                <a:t>休闲活动</a:t>
              </a:r>
              <a:endParaRPr lang="zh-CN" altLang="en-US" sz="2000" dirty="0">
                <a:latin typeface="黑体" pitchFamily="49" charset="-122"/>
                <a:ea typeface="黑体" pitchFamily="49" charset="-122"/>
                <a:cs typeface="Arial" pitchFamily="34" charset="0"/>
              </a:endParaRPr>
            </a:p>
          </p:txBody>
        </p:sp>
        <p:sp>
          <p:nvSpPr>
            <p:cNvPr id="36" name="Rectangle 20"/>
            <p:cNvSpPr>
              <a:spLocks noChangeArrowheads="1"/>
            </p:cNvSpPr>
            <p:nvPr/>
          </p:nvSpPr>
          <p:spPr bwMode="auto">
            <a:xfrm>
              <a:off x="2781" y="3128"/>
              <a:ext cx="16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/>
              <a:r>
                <a:rPr lang="en-US" altLang="zh-CN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cs typeface="Arial" pitchFamily="34" charset="0"/>
                </a:rPr>
                <a:t>6%</a:t>
              </a:r>
              <a:endParaRPr lang="en-US" altLang="zh-CN" sz="2000">
                <a:latin typeface="黑体" pitchFamily="49" charset="-122"/>
                <a:ea typeface="黑体" pitchFamily="49" charset="-122"/>
                <a:cs typeface="Arial" pitchFamily="34" charset="0"/>
              </a:endParaRPr>
            </a:p>
          </p:txBody>
        </p:sp>
      </p:grpSp>
      <p:grpSp>
        <p:nvGrpSpPr>
          <p:cNvPr id="37" name="Group 21"/>
          <p:cNvGrpSpPr>
            <a:grpSpLocks/>
          </p:cNvGrpSpPr>
          <p:nvPr/>
        </p:nvGrpSpPr>
        <p:grpSpPr bwMode="auto">
          <a:xfrm>
            <a:off x="9598025" y="3530819"/>
            <a:ext cx="723900" cy="2687638"/>
            <a:chOff x="3020" y="2092"/>
            <a:chExt cx="456" cy="1693"/>
          </a:xfrm>
        </p:grpSpPr>
        <p:sp>
          <p:nvSpPr>
            <p:cNvPr id="38" name="Freeform 22"/>
            <p:cNvSpPr>
              <a:spLocks/>
            </p:cNvSpPr>
            <p:nvPr/>
          </p:nvSpPr>
          <p:spPr bwMode="auto">
            <a:xfrm>
              <a:off x="3020" y="2092"/>
              <a:ext cx="416" cy="1433"/>
            </a:xfrm>
            <a:custGeom>
              <a:avLst/>
              <a:gdLst>
                <a:gd name="T0" fmla="*/ 0 w 28"/>
                <a:gd name="T1" fmla="*/ 0 h 96"/>
                <a:gd name="T2" fmla="*/ 2147483647 w 28"/>
                <a:gd name="T3" fmla="*/ 2147483647 h 96"/>
                <a:gd name="T4" fmla="*/ 2147483647 w 28"/>
                <a:gd name="T5" fmla="*/ 2147483647 h 96"/>
                <a:gd name="T6" fmla="*/ 0 w 28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"/>
                <a:gd name="T13" fmla="*/ 0 h 96"/>
                <a:gd name="T14" fmla="*/ 28 w 2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" h="96">
                  <a:moveTo>
                    <a:pt x="0" y="0"/>
                  </a:moveTo>
                  <a:cubicBezTo>
                    <a:pt x="5" y="96"/>
                    <a:pt x="5" y="96"/>
                    <a:pt x="5" y="96"/>
                  </a:cubicBezTo>
                  <a:cubicBezTo>
                    <a:pt x="13" y="96"/>
                    <a:pt x="20" y="95"/>
                    <a:pt x="28" y="9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3BED0"/>
            </a:solidFill>
            <a:ln w="238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40" name="Rectangle 24"/>
            <p:cNvSpPr>
              <a:spLocks noChangeArrowheads="1"/>
            </p:cNvSpPr>
            <p:nvPr/>
          </p:nvSpPr>
          <p:spPr bwMode="auto">
            <a:xfrm>
              <a:off x="3088" y="3397"/>
              <a:ext cx="388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l" eaLnBrk="0" hangingPunct="0"/>
              <a:r>
                <a:rPr lang="en-US" altLang="zh-CN" sz="20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cs typeface="Arial" pitchFamily="34" charset="0"/>
                </a:rPr>
                <a:t>   </a:t>
              </a:r>
              <a:r>
                <a:rPr lang="zh-CN" altLang="en-US" sz="20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cs typeface="Arial" pitchFamily="34" charset="0"/>
                </a:rPr>
                <a:t>服装</a:t>
              </a:r>
              <a:endParaRPr lang="zh-CN" altLang="en-US" sz="2000" dirty="0">
                <a:latin typeface="黑体" pitchFamily="49" charset="-122"/>
                <a:ea typeface="黑体" pitchFamily="49" charset="-122"/>
                <a:cs typeface="Arial" pitchFamily="34" charset="0"/>
              </a:endParaRPr>
            </a:p>
          </p:txBody>
        </p:sp>
        <p:sp>
          <p:nvSpPr>
            <p:cNvPr id="41" name="Rectangle 25"/>
            <p:cNvSpPr>
              <a:spLocks noChangeArrowheads="1"/>
            </p:cNvSpPr>
            <p:nvPr/>
          </p:nvSpPr>
          <p:spPr bwMode="auto">
            <a:xfrm>
              <a:off x="3122" y="3159"/>
              <a:ext cx="16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/>
              <a:r>
                <a:rPr lang="en-US" altLang="zh-CN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cs typeface="Arial" pitchFamily="34" charset="0"/>
                </a:rPr>
                <a:t>4%</a:t>
              </a:r>
              <a:endParaRPr lang="en-US" altLang="zh-CN" sz="2000">
                <a:latin typeface="黑体" pitchFamily="49" charset="-122"/>
                <a:ea typeface="黑体" pitchFamily="49" charset="-122"/>
                <a:cs typeface="Arial" pitchFamily="34" charset="0"/>
              </a:endParaRPr>
            </a:p>
          </p:txBody>
        </p:sp>
      </p:grpSp>
      <p:grpSp>
        <p:nvGrpSpPr>
          <p:cNvPr id="42" name="Group 32"/>
          <p:cNvGrpSpPr>
            <a:grpSpLocks/>
          </p:cNvGrpSpPr>
          <p:nvPr/>
        </p:nvGrpSpPr>
        <p:grpSpPr bwMode="auto">
          <a:xfrm>
            <a:off x="9598025" y="1255932"/>
            <a:ext cx="2593975" cy="4217987"/>
            <a:chOff x="3020" y="659"/>
            <a:chExt cx="1634" cy="2657"/>
          </a:xfrm>
        </p:grpSpPr>
        <p:sp>
          <p:nvSpPr>
            <p:cNvPr id="43" name="Freeform 33"/>
            <p:cNvSpPr>
              <a:spLocks/>
            </p:cNvSpPr>
            <p:nvPr/>
          </p:nvSpPr>
          <p:spPr bwMode="auto">
            <a:xfrm>
              <a:off x="3020" y="659"/>
              <a:ext cx="1634" cy="2657"/>
            </a:xfrm>
            <a:custGeom>
              <a:avLst/>
              <a:gdLst>
                <a:gd name="T0" fmla="*/ 0 w 110"/>
                <a:gd name="T1" fmla="*/ 2147483647 h 178"/>
                <a:gd name="T2" fmla="*/ 2147483647 w 110"/>
                <a:gd name="T3" fmla="*/ 2147483647 h 178"/>
                <a:gd name="T4" fmla="*/ 2147483647 w 110"/>
                <a:gd name="T5" fmla="*/ 2147483647 h 178"/>
                <a:gd name="T6" fmla="*/ 2147483647 w 110"/>
                <a:gd name="T7" fmla="*/ 0 h 178"/>
                <a:gd name="T8" fmla="*/ 0 w 110"/>
                <a:gd name="T9" fmla="*/ 2147483647 h 1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0"/>
                <a:gd name="T16" fmla="*/ 0 h 178"/>
                <a:gd name="T17" fmla="*/ 110 w 110"/>
                <a:gd name="T18" fmla="*/ 178 h 1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0" h="178">
                  <a:moveTo>
                    <a:pt x="0" y="96"/>
                  </a:moveTo>
                  <a:cubicBezTo>
                    <a:pt x="50" y="178"/>
                    <a:pt x="50" y="178"/>
                    <a:pt x="50" y="178"/>
                  </a:cubicBezTo>
                  <a:cubicBezTo>
                    <a:pt x="96" y="151"/>
                    <a:pt x="110" y="92"/>
                    <a:pt x="82" y="46"/>
                  </a:cubicBezTo>
                  <a:cubicBezTo>
                    <a:pt x="65" y="17"/>
                    <a:pt x="36" y="1"/>
                    <a:pt x="2" y="0"/>
                  </a:cubicBezTo>
                  <a:lnTo>
                    <a:pt x="0" y="96"/>
                  </a:lnTo>
                  <a:close/>
                </a:path>
              </a:pathLst>
            </a:custGeom>
            <a:solidFill>
              <a:schemeClr val="hlink"/>
            </a:solidFill>
            <a:ln w="238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Rectangle 34"/>
            <p:cNvSpPr>
              <a:spLocks noChangeArrowheads="1"/>
            </p:cNvSpPr>
            <p:nvPr/>
          </p:nvSpPr>
          <p:spPr bwMode="auto">
            <a:xfrm>
              <a:off x="3617" y="1861"/>
              <a:ext cx="335" cy="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/>
              <a:r>
                <a:rPr lang="en-US" altLang="zh-CN" sz="2100">
                  <a:solidFill>
                    <a:srgbClr val="000000"/>
                  </a:solidFill>
                  <a:cs typeface="Arial" pitchFamily="34" charset="0"/>
                </a:rPr>
                <a:t>42%</a:t>
              </a:r>
              <a:endParaRPr lang="en-US" altLang="zh-CN" sz="2400"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45" name="Rectangle 35"/>
            <p:cNvSpPr>
              <a:spLocks noChangeArrowheads="1"/>
            </p:cNvSpPr>
            <p:nvPr/>
          </p:nvSpPr>
          <p:spPr bwMode="auto">
            <a:xfrm>
              <a:off x="3479" y="2067"/>
              <a:ext cx="524" cy="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/>
              <a:r>
                <a:rPr lang="en-US" altLang="zh-CN" sz="2100" dirty="0">
                  <a:solidFill>
                    <a:srgbClr val="000000"/>
                  </a:solidFill>
                  <a:cs typeface="Arial" pitchFamily="34" charset="0"/>
                </a:rPr>
                <a:t>    </a:t>
              </a:r>
              <a:r>
                <a:rPr lang="zh-CN" altLang="en-US" sz="2100" dirty="0">
                  <a:solidFill>
                    <a:srgbClr val="000000"/>
                  </a:solidFill>
                  <a:cs typeface="Arial" pitchFamily="34" charset="0"/>
                </a:rPr>
                <a:t>住房</a:t>
              </a:r>
              <a:endParaRPr lang="zh-CN" altLang="en-US" sz="2400" dirty="0">
                <a:latin typeface="Times New Roman" pitchFamily="18" charset="0"/>
                <a:cs typeface="Arial" pitchFamily="34" charset="0"/>
              </a:endParaRPr>
            </a:p>
          </p:txBody>
        </p:sp>
      </p:grpSp>
      <p:grpSp>
        <p:nvGrpSpPr>
          <p:cNvPr id="46" name="Group 36"/>
          <p:cNvGrpSpPr>
            <a:grpSpLocks/>
          </p:cNvGrpSpPr>
          <p:nvPr/>
        </p:nvGrpSpPr>
        <p:grpSpPr bwMode="auto">
          <a:xfrm>
            <a:off x="5410201" y="3530819"/>
            <a:ext cx="4187825" cy="1730375"/>
            <a:chOff x="382" y="2092"/>
            <a:chExt cx="2638" cy="1090"/>
          </a:xfrm>
        </p:grpSpPr>
        <p:sp>
          <p:nvSpPr>
            <p:cNvPr id="47" name="Freeform 37"/>
            <p:cNvSpPr>
              <a:spLocks/>
            </p:cNvSpPr>
            <p:nvPr/>
          </p:nvSpPr>
          <p:spPr bwMode="auto">
            <a:xfrm>
              <a:off x="1757" y="2092"/>
              <a:ext cx="1263" cy="1090"/>
            </a:xfrm>
            <a:custGeom>
              <a:avLst/>
              <a:gdLst>
                <a:gd name="T0" fmla="*/ 2147483647 w 85"/>
                <a:gd name="T1" fmla="*/ 0 h 73"/>
                <a:gd name="T2" fmla="*/ 0 w 85"/>
                <a:gd name="T3" fmla="*/ 2147483647 h 73"/>
                <a:gd name="T4" fmla="*/ 2147483647 w 85"/>
                <a:gd name="T5" fmla="*/ 2147483647 h 73"/>
                <a:gd name="T6" fmla="*/ 2147483647 w 85"/>
                <a:gd name="T7" fmla="*/ 0 h 7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5"/>
                <a:gd name="T13" fmla="*/ 0 h 73"/>
                <a:gd name="T14" fmla="*/ 85 w 85"/>
                <a:gd name="T15" fmla="*/ 73 h 7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5" h="73">
                  <a:moveTo>
                    <a:pt x="85" y="0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6" y="56"/>
                    <a:pt x="13" y="65"/>
                    <a:pt x="23" y="73"/>
                  </a:cubicBezTo>
                  <a:lnTo>
                    <a:pt x="85" y="0"/>
                  </a:lnTo>
                  <a:close/>
                </a:path>
              </a:pathLst>
            </a:custGeom>
            <a:solidFill>
              <a:srgbClr val="BBD8F9"/>
            </a:solidFill>
            <a:ln w="238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49" name="Rectangle 39"/>
            <p:cNvSpPr>
              <a:spLocks noChangeArrowheads="1"/>
            </p:cNvSpPr>
            <p:nvPr/>
          </p:nvSpPr>
          <p:spPr bwMode="auto">
            <a:xfrm>
              <a:off x="1994" y="2759"/>
              <a:ext cx="16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/>
              <a:r>
                <a:rPr lang="en-US" altLang="zh-CN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cs typeface="Arial" pitchFamily="34" charset="0"/>
                </a:rPr>
                <a:t>6%</a:t>
              </a:r>
              <a:endParaRPr lang="en-US" altLang="zh-CN" sz="2000">
                <a:latin typeface="黑体" pitchFamily="49" charset="-122"/>
                <a:ea typeface="黑体" pitchFamily="49" charset="-122"/>
                <a:cs typeface="Arial" pitchFamily="34" charset="0"/>
              </a:endParaRPr>
            </a:p>
          </p:txBody>
        </p:sp>
        <p:sp>
          <p:nvSpPr>
            <p:cNvPr id="50" name="Rectangle 40"/>
            <p:cNvSpPr>
              <a:spLocks noChangeArrowheads="1"/>
            </p:cNvSpPr>
            <p:nvPr/>
          </p:nvSpPr>
          <p:spPr bwMode="auto">
            <a:xfrm>
              <a:off x="382" y="2667"/>
              <a:ext cx="0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/>
              <a:endParaRPr lang="zh-CN" altLang="zh-CN" sz="2000">
                <a:latin typeface="黑体" pitchFamily="49" charset="-122"/>
                <a:ea typeface="黑体" pitchFamily="49" charset="-122"/>
                <a:cs typeface="Arial" pitchFamily="34" charset="0"/>
              </a:endParaRPr>
            </a:p>
          </p:txBody>
        </p:sp>
        <p:sp>
          <p:nvSpPr>
            <p:cNvPr id="51" name="Rectangle 41"/>
            <p:cNvSpPr>
              <a:spLocks noChangeArrowheads="1"/>
            </p:cNvSpPr>
            <p:nvPr/>
          </p:nvSpPr>
          <p:spPr bwMode="auto">
            <a:xfrm>
              <a:off x="1139" y="2987"/>
              <a:ext cx="808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/>
              <a:r>
                <a:rPr lang="zh-CN" altLang="en-US" sz="20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cs typeface="Arial" pitchFamily="34" charset="0"/>
                </a:rPr>
                <a:t>教育与通信</a:t>
              </a:r>
              <a:endParaRPr lang="zh-CN" altLang="en-US" sz="2000" dirty="0">
                <a:latin typeface="黑体" pitchFamily="49" charset="-122"/>
                <a:ea typeface="黑体" pitchFamily="49" charset="-122"/>
                <a:cs typeface="Arial" pitchFamily="34" charset="0"/>
              </a:endParaRPr>
            </a:p>
          </p:txBody>
        </p:sp>
      </p:grpSp>
      <p:grpSp>
        <p:nvGrpSpPr>
          <p:cNvPr id="52" name="Group 26"/>
          <p:cNvGrpSpPr>
            <a:grpSpLocks/>
          </p:cNvGrpSpPr>
          <p:nvPr/>
        </p:nvGrpSpPr>
        <p:grpSpPr bwMode="auto">
          <a:xfrm>
            <a:off x="9591334" y="3544887"/>
            <a:ext cx="2528888" cy="3313113"/>
            <a:chOff x="3020" y="2092"/>
            <a:chExt cx="1593" cy="2087"/>
          </a:xfrm>
        </p:grpSpPr>
        <p:sp>
          <p:nvSpPr>
            <p:cNvPr id="53" name="Freeform 27"/>
            <p:cNvSpPr>
              <a:spLocks/>
            </p:cNvSpPr>
            <p:nvPr/>
          </p:nvSpPr>
          <p:spPr bwMode="auto">
            <a:xfrm>
              <a:off x="3020" y="2092"/>
              <a:ext cx="743" cy="1374"/>
            </a:xfrm>
            <a:custGeom>
              <a:avLst/>
              <a:gdLst>
                <a:gd name="T0" fmla="*/ 0 w 50"/>
                <a:gd name="T1" fmla="*/ 0 h 92"/>
                <a:gd name="T2" fmla="*/ 2147483647 w 50"/>
                <a:gd name="T3" fmla="*/ 2147483647 h 92"/>
                <a:gd name="T4" fmla="*/ 2147483647 w 50"/>
                <a:gd name="T5" fmla="*/ 2147483647 h 92"/>
                <a:gd name="T6" fmla="*/ 0 w 50"/>
                <a:gd name="T7" fmla="*/ 0 h 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0"/>
                <a:gd name="T13" fmla="*/ 0 h 92"/>
                <a:gd name="T14" fmla="*/ 50 w 50"/>
                <a:gd name="T15" fmla="*/ 92 h 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0" h="92">
                  <a:moveTo>
                    <a:pt x="0" y="0"/>
                  </a:moveTo>
                  <a:cubicBezTo>
                    <a:pt x="28" y="92"/>
                    <a:pt x="28" y="92"/>
                    <a:pt x="28" y="92"/>
                  </a:cubicBezTo>
                  <a:cubicBezTo>
                    <a:pt x="37" y="90"/>
                    <a:pt x="43" y="87"/>
                    <a:pt x="50" y="8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BEE"/>
            </a:solidFill>
            <a:ln w="238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Rectangle 29"/>
            <p:cNvSpPr>
              <a:spLocks noChangeArrowheads="1"/>
            </p:cNvSpPr>
            <p:nvPr/>
          </p:nvSpPr>
          <p:spPr bwMode="auto">
            <a:xfrm>
              <a:off x="3482" y="3452"/>
              <a:ext cx="1131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/>
              <a:r>
                <a:rPr lang="zh-CN" altLang="en-US" sz="20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cs typeface="Arial" pitchFamily="34" charset="0"/>
                </a:rPr>
                <a:t>其他物品与劳务</a:t>
              </a:r>
              <a:endParaRPr lang="zh-CN" altLang="en-US" sz="2000" dirty="0">
                <a:latin typeface="黑体" pitchFamily="49" charset="-122"/>
                <a:ea typeface="黑体" pitchFamily="49" charset="-122"/>
                <a:cs typeface="Arial" pitchFamily="34" charset="0"/>
              </a:endParaRPr>
            </a:p>
          </p:txBody>
        </p:sp>
        <p:sp>
          <p:nvSpPr>
            <p:cNvPr id="56" name="Rectangle 30"/>
            <p:cNvSpPr>
              <a:spLocks noChangeArrowheads="1"/>
            </p:cNvSpPr>
            <p:nvPr/>
          </p:nvSpPr>
          <p:spPr bwMode="auto">
            <a:xfrm>
              <a:off x="3750" y="3949"/>
              <a:ext cx="1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/>
              <a:endParaRPr lang="zh-CN" altLang="zh-CN" sz="2400"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57" name="Rectangle 31"/>
            <p:cNvSpPr>
              <a:spLocks noChangeArrowheads="1"/>
            </p:cNvSpPr>
            <p:nvPr/>
          </p:nvSpPr>
          <p:spPr bwMode="auto">
            <a:xfrm>
              <a:off x="3468" y="3128"/>
              <a:ext cx="242" cy="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/>
              <a:r>
                <a:rPr lang="en-US" altLang="zh-CN" sz="2100" dirty="0">
                  <a:solidFill>
                    <a:srgbClr val="000000"/>
                  </a:solidFill>
                  <a:cs typeface="Arial" pitchFamily="34" charset="0"/>
                </a:rPr>
                <a:t>4%</a:t>
              </a:r>
              <a:endParaRPr lang="en-US" altLang="zh-CN" sz="2400" dirty="0">
                <a:latin typeface="Times New Roman" pitchFamily="18" charset="0"/>
                <a:cs typeface="Arial" pitchFamily="34" charset="0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C389EB82-B010-776E-25CB-49718B31F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664" y="4525143"/>
            <a:ext cx="4474205" cy="206923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3000" fill="hold"/>
                                        <p:tgtEl>
                                          <p:spTgt spid="100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3000" fill="hold"/>
                                        <p:tgtEl>
                                          <p:spTgt spid="100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401320" y="1250950"/>
            <a:ext cx="2468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>
                <a:srgbClr val="333300"/>
              </a:buClr>
              <a:buSzTx/>
              <a:buFont typeface="Wingdings" panose="05000000000000000000" pitchFamily="2" charset="2"/>
              <a:buNone/>
              <a:defRPr/>
            </a:pPr>
            <a:r>
              <a:rPr lang="zh-CN" altLang="en-US" sz="2000" kern="0" noProof="0" dirty="0">
                <a:ln>
                  <a:noFill/>
                </a:ln>
                <a:solidFill>
                  <a:srgbClr val="3333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（一）</a:t>
            </a:r>
            <a:r>
              <a:rPr lang="zh-CN" altLang="en-US" sz="2000" kern="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通货膨胀概述</a:t>
            </a:r>
          </a:p>
        </p:txBody>
      </p:sp>
      <p:grpSp>
        <p:nvGrpSpPr>
          <p:cNvPr id="2" name="组合 4"/>
          <p:cNvGrpSpPr/>
          <p:nvPr/>
        </p:nvGrpSpPr>
        <p:grpSpPr>
          <a:xfrm>
            <a:off x="0" y="266700"/>
            <a:ext cx="4378960" cy="672465"/>
            <a:chOff x="0" y="499"/>
            <a:chExt cx="6896" cy="1059"/>
          </a:xfrm>
        </p:grpSpPr>
        <p:sp>
          <p:nvSpPr>
            <p:cNvPr id="8" name="矩形 7"/>
            <p:cNvSpPr/>
            <p:nvPr/>
          </p:nvSpPr>
          <p:spPr>
            <a:xfrm>
              <a:off x="0" y="499"/>
              <a:ext cx="6896" cy="1059"/>
            </a:xfrm>
            <a:prstGeom prst="rect">
              <a:avLst/>
            </a:prstGeom>
            <a:solidFill>
              <a:srgbClr val="BFD3D1"/>
            </a:solidFill>
            <a:ln>
              <a:solidFill>
                <a:srgbClr val="BFD3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01" y="542"/>
              <a:ext cx="669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333300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lang="zh-CN" altLang="en-US" sz="3600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二、通货膨胀</a:t>
              </a:r>
            </a:p>
          </p:txBody>
        </p:sp>
      </p:grpSp>
      <p:graphicFrame>
        <p:nvGraphicFramePr>
          <p:cNvPr id="48" name="Object 7"/>
          <p:cNvGraphicFramePr>
            <a:graphicFrameLocks noChangeAspect="1"/>
          </p:cNvGraphicFramePr>
          <p:nvPr/>
        </p:nvGraphicFramePr>
        <p:xfrm>
          <a:off x="465517" y="2425178"/>
          <a:ext cx="5518150" cy="2501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00" name="公式" r:id="rId4" imgW="3251160" imgH="1473120" progId="Equations">
                  <p:embed/>
                </p:oleObj>
              </mc:Choice>
              <mc:Fallback>
                <p:oleObj name="公式" r:id="rId4" imgW="3251160" imgH="1473120" progId="Equations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517" y="2425178"/>
                        <a:ext cx="5518150" cy="250166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Rectangle 5"/>
          <p:cNvSpPr>
            <a:spLocks noChangeArrowheads="1"/>
          </p:cNvSpPr>
          <p:nvPr/>
        </p:nvSpPr>
        <p:spPr bwMode="auto">
          <a:xfrm>
            <a:off x="5471047" y="387184"/>
            <a:ext cx="5665527" cy="140519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Clr>
                <a:srgbClr val="FF0000"/>
              </a:buClr>
              <a:buSzPct val="95000"/>
              <a:buFont typeface="Wingdings" pitchFamily="2" charset="2"/>
              <a:buChar char="n"/>
              <a:defRPr/>
            </a:pPr>
            <a:r>
              <a:rPr kumimoji="1" lang="en-US" altLang="zh-CN" sz="2000" dirty="0">
                <a:latin typeface="黑体" pitchFamily="49" charset="-122"/>
                <a:ea typeface="黑体" pitchFamily="49" charset="-122"/>
              </a:rPr>
              <a:t>1993</a:t>
            </a:r>
            <a:r>
              <a:rPr kumimoji="1" lang="zh-CN" altLang="en-US" sz="2000" dirty="0">
                <a:latin typeface="黑体" pitchFamily="49" charset="-122"/>
                <a:ea typeface="黑体" pitchFamily="49" charset="-122"/>
              </a:rPr>
              <a:t>年购买一组商品的所花费的支出是</a:t>
            </a:r>
            <a:r>
              <a:rPr kumimoji="1" lang="en-US" altLang="zh-CN" sz="2000" dirty="0">
                <a:latin typeface="黑体" pitchFamily="49" charset="-122"/>
                <a:ea typeface="黑体" pitchFamily="49" charset="-122"/>
              </a:rPr>
              <a:t>857</a:t>
            </a:r>
            <a:r>
              <a:rPr kumimoji="1" lang="zh-CN" altLang="en-US" sz="2000" dirty="0">
                <a:latin typeface="黑体" pitchFamily="49" charset="-122"/>
                <a:ea typeface="黑体" pitchFamily="49" charset="-122"/>
              </a:rPr>
              <a:t>元</a:t>
            </a:r>
          </a:p>
          <a:p>
            <a:pPr algn="l">
              <a:lnSpc>
                <a:spcPct val="150000"/>
              </a:lnSpc>
              <a:buClr>
                <a:srgbClr val="FF0000"/>
              </a:buClr>
              <a:buSzPct val="95000"/>
              <a:buFont typeface="Wingdings" pitchFamily="2" charset="2"/>
              <a:buChar char="n"/>
              <a:defRPr/>
            </a:pPr>
            <a:r>
              <a:rPr kumimoji="1" lang="en-US" altLang="zh-CN" sz="2000" dirty="0">
                <a:latin typeface="黑体" pitchFamily="49" charset="-122"/>
                <a:ea typeface="黑体" pitchFamily="49" charset="-122"/>
              </a:rPr>
              <a:t>1997</a:t>
            </a:r>
            <a:r>
              <a:rPr kumimoji="1" lang="zh-CN" altLang="en-US" sz="2000" dirty="0">
                <a:latin typeface="黑体" pitchFamily="49" charset="-122"/>
                <a:ea typeface="黑体" pitchFamily="49" charset="-122"/>
              </a:rPr>
              <a:t>年购买同样的商品，支出是</a:t>
            </a:r>
            <a:r>
              <a:rPr kumimoji="1" lang="en-US" altLang="zh-CN" sz="2000" dirty="0">
                <a:latin typeface="黑体" pitchFamily="49" charset="-122"/>
                <a:ea typeface="黑体" pitchFamily="49" charset="-122"/>
              </a:rPr>
              <a:t>1174</a:t>
            </a:r>
            <a:r>
              <a:rPr kumimoji="1" lang="zh-CN" altLang="en-US" sz="2000" dirty="0">
                <a:latin typeface="黑体" pitchFamily="49" charset="-122"/>
                <a:ea typeface="黑体" pitchFamily="49" charset="-122"/>
              </a:rPr>
              <a:t>元</a:t>
            </a:r>
          </a:p>
          <a:p>
            <a:pPr algn="l">
              <a:lnSpc>
                <a:spcPct val="150000"/>
              </a:lnSpc>
              <a:buClr>
                <a:srgbClr val="FF0000"/>
              </a:buClr>
              <a:buSzPct val="95000"/>
              <a:buFont typeface="Wingdings" pitchFamily="2" charset="2"/>
              <a:buNone/>
              <a:defRPr/>
            </a:pPr>
            <a:r>
              <a:rPr kumimoji="1" lang="zh-CN" altLang="en-US" sz="2000" dirty="0">
                <a:latin typeface="黑体" pitchFamily="49" charset="-122"/>
                <a:ea typeface="黑体" pitchFamily="49" charset="-122"/>
              </a:rPr>
              <a:t>以</a:t>
            </a:r>
            <a:r>
              <a:rPr kumimoji="1" lang="en-US" altLang="zh-CN" sz="2000" dirty="0">
                <a:latin typeface="黑体" pitchFamily="49" charset="-122"/>
                <a:ea typeface="黑体" pitchFamily="49" charset="-122"/>
              </a:rPr>
              <a:t>1993</a:t>
            </a:r>
            <a:r>
              <a:rPr kumimoji="1" lang="zh-CN" altLang="en-US" sz="2000" dirty="0">
                <a:latin typeface="黑体" pitchFamily="49" charset="-122"/>
                <a:ea typeface="黑体" pitchFamily="49" charset="-122"/>
              </a:rPr>
              <a:t>年为基期，则</a:t>
            </a:r>
            <a:r>
              <a:rPr kumimoji="1" lang="en-US" altLang="zh-CN" sz="2000" dirty="0">
                <a:latin typeface="黑体" pitchFamily="49" charset="-122"/>
                <a:ea typeface="黑体" pitchFamily="49" charset="-122"/>
              </a:rPr>
              <a:t>1997</a:t>
            </a:r>
            <a:r>
              <a:rPr kumimoji="1" lang="zh-CN" altLang="en-US" sz="2000" dirty="0">
                <a:latin typeface="黑体" pitchFamily="49" charset="-122"/>
                <a:ea typeface="黑体" pitchFamily="49" charset="-122"/>
              </a:rPr>
              <a:t>年的消费物价指数</a:t>
            </a:r>
          </a:p>
        </p:txBody>
      </p:sp>
      <p:grpSp>
        <p:nvGrpSpPr>
          <p:cNvPr id="60" name="组合 59"/>
          <p:cNvGrpSpPr/>
          <p:nvPr/>
        </p:nvGrpSpPr>
        <p:grpSpPr>
          <a:xfrm>
            <a:off x="3023194" y="3898923"/>
            <a:ext cx="2412004" cy="1255015"/>
            <a:chOff x="7117522" y="3462195"/>
            <a:chExt cx="2412004" cy="1255015"/>
          </a:xfrm>
        </p:grpSpPr>
        <p:sp>
          <p:nvSpPr>
            <p:cNvPr id="54" name="Text Box 9"/>
            <p:cNvSpPr txBox="1">
              <a:spLocks noChangeArrowheads="1"/>
            </p:cNvSpPr>
            <p:nvPr/>
          </p:nvSpPr>
          <p:spPr bwMode="auto">
            <a:xfrm>
              <a:off x="7117522" y="3462195"/>
              <a:ext cx="236061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000" b="1" i="1" dirty="0"/>
                <a:t>CPI</a:t>
              </a:r>
              <a:r>
                <a:rPr lang="en-US" altLang="zh-CN" sz="2000" b="1" baseline="-25000" dirty="0"/>
                <a:t>1997</a:t>
              </a:r>
              <a:r>
                <a:rPr lang="en-US" altLang="zh-CN" sz="2000" b="1" dirty="0"/>
                <a:t>= 137</a:t>
              </a:r>
            </a:p>
          </p:txBody>
        </p:sp>
        <p:sp>
          <p:nvSpPr>
            <p:cNvPr id="58" name="Text Box 10"/>
            <p:cNvSpPr txBox="1">
              <a:spLocks noChangeArrowheads="1"/>
            </p:cNvSpPr>
            <p:nvPr/>
          </p:nvSpPr>
          <p:spPr bwMode="auto">
            <a:xfrm>
              <a:off x="7168913" y="4317100"/>
              <a:ext cx="2360613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000" b="1" i="1" dirty="0"/>
                <a:t>CPI</a:t>
              </a:r>
              <a:r>
                <a:rPr lang="en-US" altLang="zh-CN" sz="2000" b="1" baseline="-25000" dirty="0"/>
                <a:t>1993</a:t>
              </a:r>
              <a:r>
                <a:rPr lang="en-US" altLang="zh-CN" sz="2000" b="1" dirty="0"/>
                <a:t>= 100</a:t>
              </a:r>
            </a:p>
          </p:txBody>
        </p:sp>
      </p:grpSp>
      <p:graphicFrame>
        <p:nvGraphicFramePr>
          <p:cNvPr id="171012" name="Object 4"/>
          <p:cNvGraphicFramePr>
            <a:graphicFrameLocks noChangeAspect="1"/>
          </p:cNvGraphicFramePr>
          <p:nvPr/>
        </p:nvGraphicFramePr>
        <p:xfrm>
          <a:off x="6820255" y="2906334"/>
          <a:ext cx="3605212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01" name="Equation" r:id="rId6" imgW="1765080" imgH="393480" progId="">
                  <p:embed/>
                </p:oleObj>
              </mc:Choice>
              <mc:Fallback>
                <p:oleObj name="Equation" r:id="rId6" imgW="1765080" imgH="39348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0255" y="2906334"/>
                        <a:ext cx="3605212" cy="803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1016" name="Object 8"/>
          <p:cNvGraphicFramePr>
            <a:graphicFrameLocks noChangeAspect="1"/>
          </p:cNvGraphicFramePr>
          <p:nvPr/>
        </p:nvGraphicFramePr>
        <p:xfrm>
          <a:off x="6963130" y="4344609"/>
          <a:ext cx="2857500" cy="113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02" name="公式" r:id="rId8" imgW="1473120" imgH="583920" progId="Equations">
                  <p:embed/>
                </p:oleObj>
              </mc:Choice>
              <mc:Fallback>
                <p:oleObj name="公式" r:id="rId8" imgW="1473120" imgH="583920" progId="Equations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3130" y="4344609"/>
                        <a:ext cx="2857500" cy="11350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57150" cmpd="thickThin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10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1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10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1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6" name="Picture 6" descr="https://ss0.bdstatic.com/70cFuHSh_Q1YnxGkpoWK1HF6hhy/it/u=619873695,1013962225&amp;fm=26&amp;gp=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77063" y="3111690"/>
            <a:ext cx="3910552" cy="3746310"/>
          </a:xfrm>
          <a:prstGeom prst="rect">
            <a:avLst/>
          </a:prstGeom>
          <a:noFill/>
        </p:spPr>
      </p:pic>
      <p:pic>
        <p:nvPicPr>
          <p:cNvPr id="92162" name="Picture 2" descr="https://timgsa.baidu.com/timg?image&amp;quality=80&amp;size=b9999_10000&amp;sec=1600696218547&amp;di=bd982b6e71b3806123a4069660fa2eff&amp;imgtype=0&amp;src=http%3A%2F%2Fn.sinaimg.cn%2Ftranslate%2F20171017%2F_-B0-fymvuyt196090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82937" y="0"/>
            <a:ext cx="4380931" cy="3634804"/>
          </a:xfrm>
          <a:prstGeom prst="rect">
            <a:avLst/>
          </a:prstGeom>
          <a:noFill/>
        </p:spPr>
      </p:pic>
      <p:grpSp>
        <p:nvGrpSpPr>
          <p:cNvPr id="21" name="组合 20"/>
          <p:cNvGrpSpPr/>
          <p:nvPr/>
        </p:nvGrpSpPr>
        <p:grpSpPr>
          <a:xfrm>
            <a:off x="0" y="266700"/>
            <a:ext cx="4378960" cy="672465"/>
            <a:chOff x="0" y="499"/>
            <a:chExt cx="6896" cy="1059"/>
          </a:xfrm>
        </p:grpSpPr>
        <p:sp>
          <p:nvSpPr>
            <p:cNvPr id="2" name="矩形 1"/>
            <p:cNvSpPr/>
            <p:nvPr/>
          </p:nvSpPr>
          <p:spPr>
            <a:xfrm>
              <a:off x="0" y="499"/>
              <a:ext cx="6896" cy="1059"/>
            </a:xfrm>
            <a:prstGeom prst="rect">
              <a:avLst/>
            </a:prstGeom>
            <a:solidFill>
              <a:srgbClr val="BFD3D1"/>
            </a:solidFill>
            <a:ln>
              <a:solidFill>
                <a:srgbClr val="BFD3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01" y="542"/>
              <a:ext cx="669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333300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lang="zh-CN" altLang="en-US" sz="3600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二、通货膨胀</a:t>
              </a:r>
            </a:p>
          </p:txBody>
        </p:sp>
      </p:grp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黑体" panose="02010609060101010101" pitchFamily="49" charset="-122"/>
                <a:ea typeface="黑体" panose="02010609060101010101" pitchFamily="49" charset="-122"/>
              </a:rPr>
              <a:pPr/>
              <a:t>26</a:t>
            </a:fld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1160" y="1261745"/>
            <a:ext cx="2468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>
                <a:srgbClr val="333300"/>
              </a:buClr>
              <a:buSzTx/>
              <a:buFont typeface="Wingdings" panose="05000000000000000000" pitchFamily="2" charset="2"/>
              <a:buNone/>
              <a:defRPr/>
            </a:pPr>
            <a:r>
              <a:rPr lang="zh-CN" altLang="en-US" sz="2000" kern="0" noProof="0" dirty="0">
                <a:ln>
                  <a:noFill/>
                </a:ln>
                <a:solidFill>
                  <a:srgbClr val="3333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（一）通货膨胀概述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54379" y="1990725"/>
            <a:ext cx="9222133" cy="17338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4625" lvl="0" indent="-174625">
              <a:lnSpc>
                <a:spcPct val="150000"/>
              </a:lnSpc>
              <a:spcBef>
                <a:spcPct val="0"/>
              </a:spcBef>
              <a:spcAft>
                <a:spcPts val="1000"/>
              </a:spcAft>
              <a:buClr>
                <a:srgbClr val="FF0000"/>
              </a:buClr>
              <a:buSzPct val="95000"/>
              <a:defRPr/>
            </a:pPr>
            <a:r>
              <a:rPr lang="en-US" altLang="zh-CN" sz="2000" b="1" dirty="0">
                <a:latin typeface="黑体" pitchFamily="49" charset="-122"/>
                <a:ea typeface="黑体" pitchFamily="49" charset="-122"/>
                <a:cs typeface="黑体" panose="02010609060101010101" pitchFamily="49" charset="-122"/>
                <a:sym typeface="+mn-ea"/>
              </a:rPr>
              <a:t> 1</a:t>
            </a:r>
            <a:r>
              <a:rPr lang="zh-CN" altLang="de-DE" sz="2000" b="1" dirty="0">
                <a:latin typeface="黑体" pitchFamily="49" charset="-122"/>
                <a:ea typeface="黑体" pitchFamily="49" charset="-122"/>
                <a:cs typeface="黑体" panose="02010609060101010101" pitchFamily="49" charset="-122"/>
                <a:sym typeface="+mn-ea"/>
              </a:rPr>
              <a:t>．温和的通货膨胀</a:t>
            </a:r>
            <a:r>
              <a:rPr lang="zh-CN" altLang="en-US" sz="2000" b="1" dirty="0">
                <a:latin typeface="黑体" pitchFamily="49" charset="-122"/>
                <a:ea typeface="黑体" pitchFamily="49" charset="-122"/>
                <a:cs typeface="黑体" panose="02010609060101010101" pitchFamily="49" charset="-122"/>
                <a:sym typeface="+mn-ea"/>
              </a:rPr>
              <a:t>：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年物价水平上升在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10%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以内。</a:t>
            </a:r>
          </a:p>
          <a:p>
            <a:pPr marL="174625" lvl="0" indent="-174625">
              <a:lnSpc>
                <a:spcPct val="150000"/>
              </a:lnSpc>
              <a:spcBef>
                <a:spcPct val="0"/>
              </a:spcBef>
              <a:spcAft>
                <a:spcPts val="1000"/>
              </a:spcAft>
              <a:buClr>
                <a:srgbClr val="FF0000"/>
              </a:buClr>
              <a:buSzPct val="95000"/>
              <a:defRPr/>
            </a:pPr>
            <a:r>
              <a:rPr lang="zh-CN" altLang="en-US" sz="2000" b="1" dirty="0">
                <a:solidFill>
                  <a:srgbClr val="FF00FF"/>
                </a:solidFill>
                <a:latin typeface="黑体" pitchFamily="49" charset="-122"/>
                <a:ea typeface="黑体" pitchFamily="49" charset="-122"/>
              </a:rPr>
              <a:t>                     爬行</a:t>
            </a:r>
            <a:r>
              <a:rPr lang="zh-CN" altLang="en-US" sz="2000" b="1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2000" b="1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5</a:t>
            </a:r>
            <a:r>
              <a:rPr lang="zh-CN" altLang="en-US" sz="2000" b="1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％）、</a:t>
            </a:r>
            <a:r>
              <a:rPr lang="zh-CN" altLang="en-US" sz="2000" b="1" dirty="0">
                <a:solidFill>
                  <a:srgbClr val="FF00FF"/>
                </a:solidFill>
                <a:latin typeface="黑体" pitchFamily="49" charset="-122"/>
                <a:ea typeface="黑体" pitchFamily="49" charset="-122"/>
              </a:rPr>
              <a:t>步行</a:t>
            </a:r>
            <a:r>
              <a:rPr lang="zh-CN" altLang="en-US" sz="2000" b="1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2000" b="1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5</a:t>
            </a:r>
            <a:r>
              <a:rPr lang="zh-CN" altLang="en-US" sz="2000" b="1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－</a:t>
            </a:r>
            <a:r>
              <a:rPr lang="en-US" altLang="zh-CN" sz="2000" b="1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10</a:t>
            </a:r>
            <a:r>
              <a:rPr lang="zh-CN" altLang="en-US" sz="2000" b="1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％）</a:t>
            </a:r>
          </a:p>
          <a:p>
            <a:pPr indent="266700" algn="l">
              <a:lnSpc>
                <a:spcPct val="150000"/>
              </a:lnSpc>
            </a:pPr>
            <a:endParaRPr lang="zh-CN" altLang="en-US" sz="2000" b="1" kern="0" noProof="0" dirty="0">
              <a:ln>
                <a:noFill/>
              </a:ln>
              <a:solidFill>
                <a:srgbClr val="3333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黑体" panose="02010609060101010101" pitchFamily="49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59484" y="4942926"/>
            <a:ext cx="7399783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fontAlgn="base">
              <a:spcBef>
                <a:spcPct val="100000"/>
              </a:spcBef>
              <a:spcAft>
                <a:spcPct val="0"/>
              </a:spcAft>
              <a:buClr>
                <a:srgbClr val="333300"/>
              </a:buClr>
              <a:defRPr/>
            </a:pPr>
            <a:r>
              <a:rPr lang="zh-CN" altLang="en-US" sz="2000" b="1" kern="0" noProof="0" dirty="0">
                <a:ln>
                  <a:noFill/>
                </a:ln>
                <a:solidFill>
                  <a:srgbClr val="3333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sym typeface="+mn-ea"/>
              </a:rPr>
              <a:t>3．恶性通货膨胀：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超级通货膨胀，年物价水平上升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100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％以上。</a:t>
            </a:r>
            <a:endParaRPr lang="zh-CN" altLang="en-US" sz="2000" b="1" kern="0" noProof="0" dirty="0">
              <a:ln>
                <a:noFill/>
              </a:ln>
              <a:solidFill>
                <a:srgbClr val="3333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0301" y="3695994"/>
            <a:ext cx="8047396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fontAlgn="base">
              <a:spcBef>
                <a:spcPct val="100000"/>
              </a:spcBef>
              <a:spcAft>
                <a:spcPct val="0"/>
              </a:spcAft>
              <a:buClr>
                <a:srgbClr val="333300"/>
              </a:buClr>
              <a:defRPr/>
            </a:pPr>
            <a:r>
              <a:rPr lang="zh-CN" altLang="en-US" sz="2000" b="1" kern="0" noProof="0" dirty="0">
                <a:ln>
                  <a:noFill/>
                </a:ln>
                <a:solidFill>
                  <a:srgbClr val="3333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sym typeface="+mn-ea"/>
              </a:rPr>
              <a:t>2．奔腾的通货膨胀：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年物价水平上升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10%-100%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，发生严重通货膨胀。</a:t>
            </a:r>
            <a:endParaRPr lang="zh-CN" altLang="en-US" sz="2000" b="1" kern="0" noProof="0" dirty="0">
              <a:ln>
                <a:noFill/>
              </a:ln>
              <a:solidFill>
                <a:srgbClr val="3333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92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92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92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92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8" grpId="0"/>
      <p:bldP spid="8" grpId="1"/>
      <p:bldP spid="4" grpId="0"/>
      <p:bldP spid="4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266700"/>
            <a:ext cx="4378960" cy="672465"/>
            <a:chOff x="0" y="499"/>
            <a:chExt cx="6896" cy="1059"/>
          </a:xfrm>
        </p:grpSpPr>
        <p:sp>
          <p:nvSpPr>
            <p:cNvPr id="2" name="矩形 1"/>
            <p:cNvSpPr/>
            <p:nvPr/>
          </p:nvSpPr>
          <p:spPr>
            <a:xfrm>
              <a:off x="0" y="499"/>
              <a:ext cx="6896" cy="1059"/>
            </a:xfrm>
            <a:prstGeom prst="rect">
              <a:avLst/>
            </a:prstGeom>
            <a:solidFill>
              <a:srgbClr val="BFD3D1"/>
            </a:solidFill>
            <a:ln>
              <a:solidFill>
                <a:srgbClr val="BFD3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01" y="542"/>
              <a:ext cx="669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333300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lang="zh-CN" altLang="en-US" sz="3600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二、通货膨胀</a:t>
              </a:r>
            </a:p>
          </p:txBody>
        </p:sp>
      </p:grp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黑体" panose="02010609060101010101" pitchFamily="49" charset="-122"/>
                <a:ea typeface="黑体" panose="02010609060101010101" pitchFamily="49" charset="-122"/>
              </a:rPr>
              <a:pPr/>
              <a:t>27</a:t>
            </a:fld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1160" y="1261745"/>
            <a:ext cx="2722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>
                <a:srgbClr val="333300"/>
              </a:buClr>
              <a:buSzTx/>
              <a:buFont typeface="Wingdings" panose="05000000000000000000" pitchFamily="2" charset="2"/>
              <a:buNone/>
              <a:defRPr/>
            </a:pPr>
            <a:r>
              <a:rPr lang="zh-CN" altLang="en-US" sz="2000" kern="0" noProof="0" dirty="0">
                <a:ln>
                  <a:noFill/>
                </a:ln>
                <a:solidFill>
                  <a:srgbClr val="3333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（二）通货膨胀的成因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81380" y="1944370"/>
            <a:ext cx="3788217" cy="45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266700" algn="l">
              <a:lnSpc>
                <a:spcPct val="140000"/>
              </a:lnSpc>
            </a:pPr>
            <a:r>
              <a:rPr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图11-4</a:t>
            </a:r>
            <a:r>
              <a:rPr 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  </a:t>
            </a:r>
            <a:r>
              <a:rPr sz="2000" dirty="0" err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需求拉动型通货膨胀</a:t>
            </a:r>
            <a:endParaRPr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0309860" y="1052830"/>
            <a:ext cx="735965" cy="700405"/>
          </a:xfrm>
          <a:prstGeom prst="rect">
            <a:avLst/>
          </a:prstGeom>
          <a:solidFill>
            <a:schemeClr val="accent1">
              <a:alpha val="0"/>
            </a:schemeClr>
          </a:solidFill>
          <a:ln w="88900">
            <a:solidFill>
              <a:srgbClr val="BFD3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689590" y="130175"/>
            <a:ext cx="1372870" cy="1306195"/>
          </a:xfrm>
          <a:prstGeom prst="rect">
            <a:avLst/>
          </a:prstGeom>
          <a:solidFill>
            <a:schemeClr val="accent1">
              <a:alpha val="0"/>
            </a:schemeClr>
          </a:solidFill>
          <a:ln w="88900">
            <a:solidFill>
              <a:srgbClr val="F9C4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4861" name="文本框 334860"/>
          <p:cNvSpPr txBox="1"/>
          <p:nvPr/>
        </p:nvSpPr>
        <p:spPr>
          <a:xfrm>
            <a:off x="4131310" y="5635943"/>
            <a:ext cx="515938" cy="471487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4920" name="矩形 334919"/>
          <p:cNvSpPr/>
          <p:nvPr/>
        </p:nvSpPr>
        <p:spPr>
          <a:xfrm>
            <a:off x="5077460" y="137668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7" name="Rectangle 6"/>
          <p:cNvSpPr>
            <a:spLocks noChangeArrowheads="1"/>
          </p:cNvSpPr>
          <p:nvPr/>
        </p:nvSpPr>
        <p:spPr bwMode="auto">
          <a:xfrm>
            <a:off x="5671949" y="1003514"/>
            <a:ext cx="641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kumimoji="1" lang="en-US" altLang="zh-CN" i="1">
                <a:solidFill>
                  <a:srgbClr val="000000"/>
                </a:solidFill>
              </a:rPr>
              <a:t> </a:t>
            </a:r>
            <a:endParaRPr kumimoji="1" lang="en-US" altLang="zh-CN" i="1"/>
          </a:p>
        </p:txBody>
      </p:sp>
      <p:grpSp>
        <p:nvGrpSpPr>
          <p:cNvPr id="58" name="Group 8"/>
          <p:cNvGrpSpPr>
            <a:grpSpLocks/>
          </p:cNvGrpSpPr>
          <p:nvPr/>
        </p:nvGrpSpPr>
        <p:grpSpPr bwMode="auto">
          <a:xfrm>
            <a:off x="6413311" y="3811801"/>
            <a:ext cx="3333750" cy="139700"/>
            <a:chOff x="3120" y="3364"/>
            <a:chExt cx="2100" cy="88"/>
          </a:xfrm>
        </p:grpSpPr>
        <p:sp>
          <p:nvSpPr>
            <p:cNvPr id="59" name="Line 9"/>
            <p:cNvSpPr>
              <a:spLocks noChangeShapeType="1"/>
            </p:cNvSpPr>
            <p:nvPr/>
          </p:nvSpPr>
          <p:spPr bwMode="auto">
            <a:xfrm>
              <a:off x="3120" y="3407"/>
              <a:ext cx="2004" cy="1"/>
            </a:xfrm>
            <a:prstGeom prst="line">
              <a:avLst/>
            </a:prstGeom>
            <a:noFill/>
            <a:ln w="1587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119" y="3364"/>
              <a:ext cx="101" cy="88"/>
            </a:xfrm>
            <a:custGeom>
              <a:avLst/>
              <a:gdLst>
                <a:gd name="T0" fmla="*/ 0 w 101"/>
                <a:gd name="T1" fmla="*/ 88 h 88"/>
                <a:gd name="T2" fmla="*/ 101 w 101"/>
                <a:gd name="T3" fmla="*/ 43 h 88"/>
                <a:gd name="T4" fmla="*/ 0 w 101"/>
                <a:gd name="T5" fmla="*/ 0 h 88"/>
                <a:gd name="T6" fmla="*/ 0 w 101"/>
                <a:gd name="T7" fmla="*/ 88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"/>
                <a:gd name="T13" fmla="*/ 0 h 88"/>
                <a:gd name="T14" fmla="*/ 101 w 101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" h="88">
                  <a:moveTo>
                    <a:pt x="0" y="88"/>
                  </a:moveTo>
                  <a:lnTo>
                    <a:pt x="101" y="43"/>
                  </a:lnTo>
                  <a:lnTo>
                    <a:pt x="0" y="0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</p:grpSp>
      <p:sp>
        <p:nvSpPr>
          <p:cNvPr id="61" name="Rectangle 11"/>
          <p:cNvSpPr>
            <a:spLocks noChangeArrowheads="1"/>
          </p:cNvSpPr>
          <p:nvPr/>
        </p:nvSpPr>
        <p:spPr bwMode="auto">
          <a:xfrm>
            <a:off x="7710299" y="3984839"/>
            <a:ext cx="641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kumimoji="1" lang="en-US" altLang="zh-CN" i="1">
                <a:solidFill>
                  <a:srgbClr val="000000"/>
                </a:solidFill>
              </a:rPr>
              <a:t> </a:t>
            </a:r>
            <a:endParaRPr kumimoji="1" lang="en-US" altLang="zh-CN" i="1"/>
          </a:p>
        </p:txBody>
      </p:sp>
      <p:sp>
        <p:nvSpPr>
          <p:cNvPr id="62" name="Rectangle 12"/>
          <p:cNvSpPr>
            <a:spLocks noChangeArrowheads="1"/>
          </p:cNvSpPr>
          <p:nvPr/>
        </p:nvSpPr>
        <p:spPr bwMode="auto">
          <a:xfrm flipH="1">
            <a:off x="9777224" y="3845139"/>
            <a:ext cx="889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/>
            <a:r>
              <a:rPr kumimoji="1" lang="en-US" altLang="zh-CN" i="1">
                <a:solidFill>
                  <a:srgbClr val="000000"/>
                </a:solidFill>
              </a:rPr>
              <a:t>y</a:t>
            </a:r>
            <a:endParaRPr kumimoji="1" lang="en-US" altLang="zh-CN" i="1"/>
          </a:p>
        </p:txBody>
      </p:sp>
      <p:sp>
        <p:nvSpPr>
          <p:cNvPr id="63" name="Rectangle 14"/>
          <p:cNvSpPr>
            <a:spLocks noChangeArrowheads="1"/>
          </p:cNvSpPr>
          <p:nvPr/>
        </p:nvSpPr>
        <p:spPr bwMode="auto">
          <a:xfrm>
            <a:off x="6079936" y="1206714"/>
            <a:ext cx="15388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kumimoji="1" lang="en-US" altLang="zh-CN" dirty="0">
                <a:solidFill>
                  <a:srgbClr val="000000"/>
                </a:solidFill>
              </a:rPr>
              <a:t>P</a:t>
            </a:r>
            <a:endParaRPr kumimoji="1" lang="en-US" altLang="zh-CN" dirty="0"/>
          </a:p>
        </p:txBody>
      </p:sp>
      <p:sp>
        <p:nvSpPr>
          <p:cNvPr id="64" name="Rectangle 15"/>
          <p:cNvSpPr>
            <a:spLocks noChangeArrowheads="1"/>
          </p:cNvSpPr>
          <p:nvPr/>
        </p:nvSpPr>
        <p:spPr bwMode="auto">
          <a:xfrm>
            <a:off x="7154674" y="1103526"/>
            <a:ext cx="14859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 i="1"/>
          </a:p>
        </p:txBody>
      </p:sp>
      <p:sp>
        <p:nvSpPr>
          <p:cNvPr id="65" name="Rectangle 16"/>
          <p:cNvSpPr>
            <a:spLocks noChangeArrowheads="1"/>
          </p:cNvSpPr>
          <p:nvPr/>
        </p:nvSpPr>
        <p:spPr bwMode="auto">
          <a:xfrm>
            <a:off x="9272399" y="3195851"/>
            <a:ext cx="40556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kumimoji="1" lang="en-US" altLang="zh-CN" i="1">
                <a:solidFill>
                  <a:srgbClr val="000000"/>
                </a:solidFill>
              </a:rPr>
              <a:t>AD</a:t>
            </a:r>
            <a:r>
              <a:rPr kumimoji="1" lang="en-US" altLang="zh-CN" i="1" baseline="-25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66" name="Rectangle 17"/>
          <p:cNvSpPr>
            <a:spLocks noChangeArrowheads="1"/>
          </p:cNvSpPr>
          <p:nvPr/>
        </p:nvSpPr>
        <p:spPr bwMode="auto">
          <a:xfrm>
            <a:off x="9488299" y="2692614"/>
            <a:ext cx="46108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kumimoji="1" lang="en-US" altLang="zh-CN" i="1">
                <a:solidFill>
                  <a:srgbClr val="000000"/>
                </a:solidFill>
              </a:rPr>
              <a:t> AD</a:t>
            </a:r>
            <a:r>
              <a:rPr kumimoji="1" lang="en-US" altLang="zh-CN" i="1" baseline="-25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67" name="Rectangle 18"/>
          <p:cNvSpPr>
            <a:spLocks noChangeArrowheads="1"/>
          </p:cNvSpPr>
          <p:nvPr/>
        </p:nvSpPr>
        <p:spPr bwMode="auto">
          <a:xfrm>
            <a:off x="9042757" y="1414700"/>
            <a:ext cx="30777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kumimoji="1" lang="en-US" altLang="zh-CN" i="1" dirty="0">
                <a:solidFill>
                  <a:srgbClr val="000000"/>
                </a:solidFill>
              </a:rPr>
              <a:t>AS</a:t>
            </a:r>
            <a:endParaRPr kumimoji="1" lang="en-US" altLang="zh-CN" i="1" dirty="0"/>
          </a:p>
        </p:txBody>
      </p:sp>
      <p:sp>
        <p:nvSpPr>
          <p:cNvPr id="69" name="Freeform 20"/>
          <p:cNvSpPr>
            <a:spLocks/>
          </p:cNvSpPr>
          <p:nvPr/>
        </p:nvSpPr>
        <p:spPr bwMode="auto">
          <a:xfrm>
            <a:off x="8064311" y="1511514"/>
            <a:ext cx="1497013" cy="1468437"/>
          </a:xfrm>
          <a:custGeom>
            <a:avLst/>
            <a:gdLst>
              <a:gd name="T0" fmla="*/ 2147483647 w 1187"/>
              <a:gd name="T1" fmla="*/ 0 h 1158"/>
              <a:gd name="T2" fmla="*/ 0 w 1187"/>
              <a:gd name="T3" fmla="*/ 2147483647 h 1158"/>
              <a:gd name="T4" fmla="*/ 2147483647 w 1187"/>
              <a:gd name="T5" fmla="*/ 2147483647 h 1158"/>
              <a:gd name="T6" fmla="*/ 2147483647 w 1187"/>
              <a:gd name="T7" fmla="*/ 2147483647 h 1158"/>
              <a:gd name="T8" fmla="*/ 2147483647 w 1187"/>
              <a:gd name="T9" fmla="*/ 0 h 115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87"/>
              <a:gd name="T16" fmla="*/ 0 h 1158"/>
              <a:gd name="T17" fmla="*/ 1187 w 1187"/>
              <a:gd name="T18" fmla="*/ 1158 h 115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87" h="1158">
                <a:moveTo>
                  <a:pt x="20" y="0"/>
                </a:moveTo>
                <a:lnTo>
                  <a:pt x="0" y="16"/>
                </a:lnTo>
                <a:lnTo>
                  <a:pt x="1167" y="1158"/>
                </a:lnTo>
                <a:lnTo>
                  <a:pt x="1187" y="1142"/>
                </a:lnTo>
                <a:lnTo>
                  <a:pt x="20" y="0"/>
                </a:lnTo>
                <a:close/>
              </a:path>
            </a:pathLst>
          </a:custGeom>
          <a:solidFill>
            <a:schemeClr val="accent2"/>
          </a:solidFill>
          <a:ln w="28575">
            <a:solidFill>
              <a:schemeClr val="accent1">
                <a:lumMod val="40000"/>
                <a:lumOff val="6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CN" altLang="en-US" i="1"/>
          </a:p>
        </p:txBody>
      </p:sp>
      <p:sp>
        <p:nvSpPr>
          <p:cNvPr id="70" name="Freeform 21"/>
          <p:cNvSpPr>
            <a:spLocks/>
          </p:cNvSpPr>
          <p:nvPr/>
        </p:nvSpPr>
        <p:spPr bwMode="auto">
          <a:xfrm>
            <a:off x="7692836" y="1511514"/>
            <a:ext cx="1700213" cy="1698625"/>
          </a:xfrm>
          <a:custGeom>
            <a:avLst/>
            <a:gdLst>
              <a:gd name="T0" fmla="*/ 2147483647 w 1071"/>
              <a:gd name="T1" fmla="*/ 0 h 1070"/>
              <a:gd name="T2" fmla="*/ 0 w 1071"/>
              <a:gd name="T3" fmla="*/ 2147483647 h 1070"/>
              <a:gd name="T4" fmla="*/ 2147483647 w 1071"/>
              <a:gd name="T5" fmla="*/ 2147483647 h 1070"/>
              <a:gd name="T6" fmla="*/ 2147483647 w 1071"/>
              <a:gd name="T7" fmla="*/ 2147483647 h 1070"/>
              <a:gd name="T8" fmla="*/ 2147483647 w 1071"/>
              <a:gd name="T9" fmla="*/ 0 h 10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71"/>
              <a:gd name="T16" fmla="*/ 0 h 1070"/>
              <a:gd name="T17" fmla="*/ 1071 w 1071"/>
              <a:gd name="T18" fmla="*/ 1070 h 10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71" h="1070">
                <a:moveTo>
                  <a:pt x="21" y="0"/>
                </a:moveTo>
                <a:lnTo>
                  <a:pt x="0" y="16"/>
                </a:lnTo>
                <a:lnTo>
                  <a:pt x="1050" y="1070"/>
                </a:lnTo>
                <a:lnTo>
                  <a:pt x="1071" y="1054"/>
                </a:lnTo>
                <a:lnTo>
                  <a:pt x="21" y="0"/>
                </a:lnTo>
                <a:close/>
              </a:path>
            </a:pathLst>
          </a:custGeom>
          <a:solidFill>
            <a:schemeClr val="accent2"/>
          </a:solidFill>
          <a:ln w="28575">
            <a:solidFill>
              <a:schemeClr val="accent1">
                <a:lumMod val="40000"/>
                <a:lumOff val="6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CN" altLang="en-US" i="1"/>
          </a:p>
        </p:txBody>
      </p:sp>
      <p:sp>
        <p:nvSpPr>
          <p:cNvPr id="71" name="Rectangle 22"/>
          <p:cNvSpPr>
            <a:spLocks noChangeArrowheads="1"/>
          </p:cNvSpPr>
          <p:nvPr/>
        </p:nvSpPr>
        <p:spPr bwMode="auto">
          <a:xfrm>
            <a:off x="8809166" y="1351127"/>
            <a:ext cx="45719" cy="128592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solidFill>
              <a:schemeClr val="accent4">
                <a:lumMod val="7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 i="1"/>
          </a:p>
        </p:txBody>
      </p:sp>
      <p:sp>
        <p:nvSpPr>
          <p:cNvPr id="72" name="Rectangle 23"/>
          <p:cNvSpPr>
            <a:spLocks noChangeArrowheads="1"/>
          </p:cNvSpPr>
          <p:nvPr/>
        </p:nvSpPr>
        <p:spPr bwMode="auto">
          <a:xfrm>
            <a:off x="6413311" y="3449851"/>
            <a:ext cx="847298" cy="71271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 i="1"/>
          </a:p>
        </p:txBody>
      </p:sp>
      <p:sp>
        <p:nvSpPr>
          <p:cNvPr id="73" name="Freeform 24"/>
          <p:cNvSpPr>
            <a:spLocks/>
          </p:cNvSpPr>
          <p:nvPr/>
        </p:nvSpPr>
        <p:spPr bwMode="auto">
          <a:xfrm>
            <a:off x="7184836" y="2621176"/>
            <a:ext cx="1690688" cy="881063"/>
          </a:xfrm>
          <a:custGeom>
            <a:avLst/>
            <a:gdLst>
              <a:gd name="T0" fmla="*/ 0 w 1065"/>
              <a:gd name="T1" fmla="*/ 2147483647 h 555"/>
              <a:gd name="T2" fmla="*/ 0 w 1065"/>
              <a:gd name="T3" fmla="*/ 2147483647 h 555"/>
              <a:gd name="T4" fmla="*/ 2147483647 w 1065"/>
              <a:gd name="T5" fmla="*/ 2147483647 h 555"/>
              <a:gd name="T6" fmla="*/ 2147483647 w 1065"/>
              <a:gd name="T7" fmla="*/ 2147483647 h 555"/>
              <a:gd name="T8" fmla="*/ 2147483647 w 1065"/>
              <a:gd name="T9" fmla="*/ 2147483647 h 555"/>
              <a:gd name="T10" fmla="*/ 2147483647 w 1065"/>
              <a:gd name="T11" fmla="*/ 2147483647 h 555"/>
              <a:gd name="T12" fmla="*/ 2147483647 w 1065"/>
              <a:gd name="T13" fmla="*/ 2147483647 h 555"/>
              <a:gd name="T14" fmla="*/ 2147483647 w 1065"/>
              <a:gd name="T15" fmla="*/ 2147483647 h 555"/>
              <a:gd name="T16" fmla="*/ 2147483647 w 1065"/>
              <a:gd name="T17" fmla="*/ 2147483647 h 555"/>
              <a:gd name="T18" fmla="*/ 2147483647 w 1065"/>
              <a:gd name="T19" fmla="*/ 2147483647 h 555"/>
              <a:gd name="T20" fmla="*/ 2147483647 w 1065"/>
              <a:gd name="T21" fmla="*/ 2147483647 h 555"/>
              <a:gd name="T22" fmla="*/ 2147483647 w 1065"/>
              <a:gd name="T23" fmla="*/ 2147483647 h 555"/>
              <a:gd name="T24" fmla="*/ 2147483647 w 1065"/>
              <a:gd name="T25" fmla="*/ 2147483647 h 555"/>
              <a:gd name="T26" fmla="*/ 2147483647 w 1065"/>
              <a:gd name="T27" fmla="*/ 2147483647 h 555"/>
              <a:gd name="T28" fmla="*/ 2147483647 w 1065"/>
              <a:gd name="T29" fmla="*/ 2147483647 h 555"/>
              <a:gd name="T30" fmla="*/ 2147483647 w 1065"/>
              <a:gd name="T31" fmla="*/ 2147483647 h 555"/>
              <a:gd name="T32" fmla="*/ 2147483647 w 1065"/>
              <a:gd name="T33" fmla="*/ 2147483647 h 555"/>
              <a:gd name="T34" fmla="*/ 2147483647 w 1065"/>
              <a:gd name="T35" fmla="*/ 2147483647 h 555"/>
              <a:gd name="T36" fmla="*/ 2147483647 w 1065"/>
              <a:gd name="T37" fmla="*/ 0 h 555"/>
              <a:gd name="T38" fmla="*/ 2147483647 w 1065"/>
              <a:gd name="T39" fmla="*/ 2147483647 h 555"/>
              <a:gd name="T40" fmla="*/ 2147483647 w 1065"/>
              <a:gd name="T41" fmla="*/ 2147483647 h 555"/>
              <a:gd name="T42" fmla="*/ 2147483647 w 1065"/>
              <a:gd name="T43" fmla="*/ 2147483647 h 555"/>
              <a:gd name="T44" fmla="*/ 2147483647 w 1065"/>
              <a:gd name="T45" fmla="*/ 2147483647 h 555"/>
              <a:gd name="T46" fmla="*/ 2147483647 w 1065"/>
              <a:gd name="T47" fmla="*/ 2147483647 h 555"/>
              <a:gd name="T48" fmla="*/ 2147483647 w 1065"/>
              <a:gd name="T49" fmla="*/ 2147483647 h 555"/>
              <a:gd name="T50" fmla="*/ 2147483647 w 1065"/>
              <a:gd name="T51" fmla="*/ 2147483647 h 555"/>
              <a:gd name="T52" fmla="*/ 2147483647 w 1065"/>
              <a:gd name="T53" fmla="*/ 2147483647 h 555"/>
              <a:gd name="T54" fmla="*/ 2147483647 w 1065"/>
              <a:gd name="T55" fmla="*/ 2147483647 h 555"/>
              <a:gd name="T56" fmla="*/ 2147483647 w 1065"/>
              <a:gd name="T57" fmla="*/ 2147483647 h 555"/>
              <a:gd name="T58" fmla="*/ 2147483647 w 1065"/>
              <a:gd name="T59" fmla="*/ 2147483647 h 555"/>
              <a:gd name="T60" fmla="*/ 2147483647 w 1065"/>
              <a:gd name="T61" fmla="*/ 2147483647 h 555"/>
              <a:gd name="T62" fmla="*/ 2147483647 w 1065"/>
              <a:gd name="T63" fmla="*/ 2147483647 h 555"/>
              <a:gd name="T64" fmla="*/ 2147483647 w 1065"/>
              <a:gd name="T65" fmla="*/ 2147483647 h 555"/>
              <a:gd name="T66" fmla="*/ 2147483647 w 1065"/>
              <a:gd name="T67" fmla="*/ 2147483647 h 555"/>
              <a:gd name="T68" fmla="*/ 2147483647 w 1065"/>
              <a:gd name="T69" fmla="*/ 2147483647 h 555"/>
              <a:gd name="T70" fmla="*/ 2147483647 w 1065"/>
              <a:gd name="T71" fmla="*/ 2147483647 h 555"/>
              <a:gd name="T72" fmla="*/ 0 w 1065"/>
              <a:gd name="T73" fmla="*/ 2147483647 h 555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1065"/>
              <a:gd name="T112" fmla="*/ 0 h 555"/>
              <a:gd name="T113" fmla="*/ 1065 w 1065"/>
              <a:gd name="T114" fmla="*/ 555 h 555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1065" h="555">
                <a:moveTo>
                  <a:pt x="0" y="521"/>
                </a:moveTo>
                <a:lnTo>
                  <a:pt x="0" y="555"/>
                </a:lnTo>
                <a:lnTo>
                  <a:pt x="153" y="553"/>
                </a:lnTo>
                <a:lnTo>
                  <a:pt x="228" y="549"/>
                </a:lnTo>
                <a:lnTo>
                  <a:pt x="303" y="544"/>
                </a:lnTo>
                <a:lnTo>
                  <a:pt x="376" y="533"/>
                </a:lnTo>
                <a:lnTo>
                  <a:pt x="383" y="533"/>
                </a:lnTo>
                <a:lnTo>
                  <a:pt x="453" y="517"/>
                </a:lnTo>
                <a:lnTo>
                  <a:pt x="523" y="494"/>
                </a:lnTo>
                <a:lnTo>
                  <a:pt x="593" y="465"/>
                </a:lnTo>
                <a:lnTo>
                  <a:pt x="656" y="429"/>
                </a:lnTo>
                <a:lnTo>
                  <a:pt x="661" y="424"/>
                </a:lnTo>
                <a:lnTo>
                  <a:pt x="723" y="381"/>
                </a:lnTo>
                <a:lnTo>
                  <a:pt x="783" y="330"/>
                </a:lnTo>
                <a:lnTo>
                  <a:pt x="842" y="275"/>
                </a:lnTo>
                <a:lnTo>
                  <a:pt x="899" y="214"/>
                </a:lnTo>
                <a:lnTo>
                  <a:pt x="954" y="151"/>
                </a:lnTo>
                <a:lnTo>
                  <a:pt x="1065" y="20"/>
                </a:lnTo>
                <a:lnTo>
                  <a:pt x="1034" y="0"/>
                </a:lnTo>
                <a:lnTo>
                  <a:pt x="925" y="126"/>
                </a:lnTo>
                <a:lnTo>
                  <a:pt x="871" y="190"/>
                </a:lnTo>
                <a:lnTo>
                  <a:pt x="814" y="251"/>
                </a:lnTo>
                <a:lnTo>
                  <a:pt x="754" y="305"/>
                </a:lnTo>
                <a:lnTo>
                  <a:pt x="695" y="357"/>
                </a:lnTo>
                <a:lnTo>
                  <a:pt x="632" y="400"/>
                </a:lnTo>
                <a:lnTo>
                  <a:pt x="648" y="413"/>
                </a:lnTo>
                <a:lnTo>
                  <a:pt x="640" y="397"/>
                </a:lnTo>
                <a:lnTo>
                  <a:pt x="575" y="436"/>
                </a:lnTo>
                <a:lnTo>
                  <a:pt x="508" y="463"/>
                </a:lnTo>
                <a:lnTo>
                  <a:pt x="438" y="485"/>
                </a:lnTo>
                <a:lnTo>
                  <a:pt x="368" y="501"/>
                </a:lnTo>
                <a:lnTo>
                  <a:pt x="376" y="517"/>
                </a:lnTo>
                <a:lnTo>
                  <a:pt x="376" y="499"/>
                </a:lnTo>
                <a:lnTo>
                  <a:pt x="303" y="510"/>
                </a:lnTo>
                <a:lnTo>
                  <a:pt x="228" y="515"/>
                </a:lnTo>
                <a:lnTo>
                  <a:pt x="153" y="519"/>
                </a:lnTo>
                <a:lnTo>
                  <a:pt x="0" y="521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accent3">
                <a:lumMod val="60000"/>
                <a:lumOff val="4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CN" altLang="en-US" i="1"/>
          </a:p>
        </p:txBody>
      </p:sp>
      <p:grpSp>
        <p:nvGrpSpPr>
          <p:cNvPr id="74" name="Group 25"/>
          <p:cNvGrpSpPr>
            <a:grpSpLocks/>
          </p:cNvGrpSpPr>
          <p:nvPr/>
        </p:nvGrpSpPr>
        <p:grpSpPr bwMode="auto">
          <a:xfrm>
            <a:off x="6335524" y="1243226"/>
            <a:ext cx="160337" cy="2651125"/>
            <a:chOff x="3071" y="1746"/>
            <a:chExt cx="101" cy="1670"/>
          </a:xfrm>
        </p:grpSpPr>
        <p:sp>
          <p:nvSpPr>
            <p:cNvPr id="75" name="Line 26"/>
            <p:cNvSpPr>
              <a:spLocks noChangeShapeType="1"/>
            </p:cNvSpPr>
            <p:nvPr/>
          </p:nvSpPr>
          <p:spPr bwMode="auto">
            <a:xfrm flipV="1">
              <a:off x="3120" y="1827"/>
              <a:ext cx="1" cy="1589"/>
            </a:xfrm>
            <a:prstGeom prst="line">
              <a:avLst/>
            </a:prstGeom>
            <a:noFill/>
            <a:ln w="1587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76" name="Freeform 27"/>
            <p:cNvSpPr>
              <a:spLocks/>
            </p:cNvSpPr>
            <p:nvPr/>
          </p:nvSpPr>
          <p:spPr bwMode="auto">
            <a:xfrm>
              <a:off x="3071" y="1746"/>
              <a:ext cx="101" cy="88"/>
            </a:xfrm>
            <a:custGeom>
              <a:avLst/>
              <a:gdLst>
                <a:gd name="T0" fmla="*/ 101 w 101"/>
                <a:gd name="T1" fmla="*/ 88 h 88"/>
                <a:gd name="T2" fmla="*/ 49 w 101"/>
                <a:gd name="T3" fmla="*/ 0 h 88"/>
                <a:gd name="T4" fmla="*/ 0 w 101"/>
                <a:gd name="T5" fmla="*/ 88 h 88"/>
                <a:gd name="T6" fmla="*/ 101 w 101"/>
                <a:gd name="T7" fmla="*/ 88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"/>
                <a:gd name="T13" fmla="*/ 0 h 88"/>
                <a:gd name="T14" fmla="*/ 101 w 101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" h="88">
                  <a:moveTo>
                    <a:pt x="101" y="88"/>
                  </a:moveTo>
                  <a:lnTo>
                    <a:pt x="49" y="0"/>
                  </a:lnTo>
                  <a:lnTo>
                    <a:pt x="0" y="88"/>
                  </a:lnTo>
                  <a:lnTo>
                    <a:pt x="101" y="8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</p:grpSp>
      <p:sp>
        <p:nvSpPr>
          <p:cNvPr id="77" name="Freeform 28"/>
          <p:cNvSpPr>
            <a:spLocks/>
          </p:cNvSpPr>
          <p:nvPr/>
        </p:nvSpPr>
        <p:spPr bwMode="auto">
          <a:xfrm>
            <a:off x="6464111" y="2476714"/>
            <a:ext cx="773113" cy="995362"/>
          </a:xfrm>
          <a:custGeom>
            <a:avLst/>
            <a:gdLst>
              <a:gd name="T0" fmla="*/ 2147483647 w 487"/>
              <a:gd name="T1" fmla="*/ 0 h 627"/>
              <a:gd name="T2" fmla="*/ 0 w 487"/>
              <a:gd name="T3" fmla="*/ 2147483647 h 627"/>
              <a:gd name="T4" fmla="*/ 2147483647 w 487"/>
              <a:gd name="T5" fmla="*/ 2147483647 h 627"/>
              <a:gd name="T6" fmla="*/ 2147483647 w 487"/>
              <a:gd name="T7" fmla="*/ 2147483647 h 627"/>
              <a:gd name="T8" fmla="*/ 2147483647 w 487"/>
              <a:gd name="T9" fmla="*/ 0 h 6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7"/>
              <a:gd name="T16" fmla="*/ 0 h 627"/>
              <a:gd name="T17" fmla="*/ 487 w 487"/>
              <a:gd name="T18" fmla="*/ 627 h 62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7" h="627">
                <a:moveTo>
                  <a:pt x="21" y="0"/>
                </a:moveTo>
                <a:lnTo>
                  <a:pt x="0" y="13"/>
                </a:lnTo>
                <a:lnTo>
                  <a:pt x="467" y="627"/>
                </a:lnTo>
                <a:lnTo>
                  <a:pt x="487" y="613"/>
                </a:lnTo>
                <a:lnTo>
                  <a:pt x="21" y="0"/>
                </a:lnTo>
                <a:close/>
              </a:path>
            </a:pathLst>
          </a:custGeom>
          <a:solidFill>
            <a:srgbClr val="00B050"/>
          </a:solidFill>
          <a:ln w="9525">
            <a:solidFill>
              <a:srgbClr val="00B050"/>
            </a:solidFill>
            <a:round/>
            <a:headEnd/>
            <a:tailEnd/>
          </a:ln>
        </p:spPr>
        <p:txBody>
          <a:bodyPr/>
          <a:lstStyle/>
          <a:p>
            <a:endParaRPr lang="zh-CN" altLang="en-US" i="1"/>
          </a:p>
        </p:txBody>
      </p:sp>
      <p:sp>
        <p:nvSpPr>
          <p:cNvPr id="78" name="Freeform 29"/>
          <p:cNvSpPr>
            <a:spLocks/>
          </p:cNvSpPr>
          <p:nvPr/>
        </p:nvSpPr>
        <p:spPr bwMode="auto">
          <a:xfrm>
            <a:off x="7137211" y="2351301"/>
            <a:ext cx="1144588" cy="1277938"/>
          </a:xfrm>
          <a:custGeom>
            <a:avLst/>
            <a:gdLst>
              <a:gd name="T0" fmla="*/ 2147483647 w 721"/>
              <a:gd name="T1" fmla="*/ 0 h 805"/>
              <a:gd name="T2" fmla="*/ 0 w 721"/>
              <a:gd name="T3" fmla="*/ 2147483647 h 805"/>
              <a:gd name="T4" fmla="*/ 2147483647 w 721"/>
              <a:gd name="T5" fmla="*/ 2147483647 h 805"/>
              <a:gd name="T6" fmla="*/ 2147483647 w 721"/>
              <a:gd name="T7" fmla="*/ 2147483647 h 805"/>
              <a:gd name="T8" fmla="*/ 2147483647 w 721"/>
              <a:gd name="T9" fmla="*/ 0 h 80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21"/>
              <a:gd name="T16" fmla="*/ 0 h 805"/>
              <a:gd name="T17" fmla="*/ 721 w 721"/>
              <a:gd name="T18" fmla="*/ 805 h 80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21" h="805">
                <a:moveTo>
                  <a:pt x="21" y="0"/>
                </a:moveTo>
                <a:lnTo>
                  <a:pt x="0" y="15"/>
                </a:lnTo>
                <a:lnTo>
                  <a:pt x="700" y="805"/>
                </a:lnTo>
                <a:lnTo>
                  <a:pt x="721" y="789"/>
                </a:lnTo>
                <a:lnTo>
                  <a:pt x="21" y="0"/>
                </a:lnTo>
                <a:close/>
              </a:path>
            </a:pathLst>
          </a:custGeom>
          <a:solidFill>
            <a:srgbClr val="00B050"/>
          </a:solidFill>
          <a:ln w="9525">
            <a:solidFill>
              <a:srgbClr val="00B050"/>
            </a:solidFill>
            <a:round/>
            <a:headEnd/>
            <a:tailEnd/>
          </a:ln>
        </p:spPr>
        <p:txBody>
          <a:bodyPr/>
          <a:lstStyle/>
          <a:p>
            <a:endParaRPr lang="zh-CN" altLang="en-US" i="1"/>
          </a:p>
        </p:txBody>
      </p:sp>
      <p:grpSp>
        <p:nvGrpSpPr>
          <p:cNvPr id="79" name="Group 30"/>
          <p:cNvGrpSpPr>
            <a:grpSpLocks/>
          </p:cNvGrpSpPr>
          <p:nvPr/>
        </p:nvGrpSpPr>
        <p:grpSpPr bwMode="auto">
          <a:xfrm>
            <a:off x="6429186" y="2210014"/>
            <a:ext cx="2392363" cy="25400"/>
            <a:chOff x="3130" y="2355"/>
            <a:chExt cx="1507" cy="16"/>
          </a:xfrm>
        </p:grpSpPr>
        <p:sp>
          <p:nvSpPr>
            <p:cNvPr id="80" name="Rectangle 31"/>
            <p:cNvSpPr>
              <a:spLocks noChangeArrowheads="1"/>
            </p:cNvSpPr>
            <p:nvPr/>
          </p:nvSpPr>
          <p:spPr bwMode="auto">
            <a:xfrm>
              <a:off x="4619" y="2355"/>
              <a:ext cx="18" cy="16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81" name="Rectangle 32"/>
            <p:cNvSpPr>
              <a:spLocks noChangeArrowheads="1"/>
            </p:cNvSpPr>
            <p:nvPr/>
          </p:nvSpPr>
          <p:spPr bwMode="auto">
            <a:xfrm>
              <a:off x="4582" y="2355"/>
              <a:ext cx="18" cy="16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82" name="Rectangle 33"/>
            <p:cNvSpPr>
              <a:spLocks noChangeArrowheads="1"/>
            </p:cNvSpPr>
            <p:nvPr/>
          </p:nvSpPr>
          <p:spPr bwMode="auto">
            <a:xfrm>
              <a:off x="4546" y="2355"/>
              <a:ext cx="18" cy="16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83" name="Rectangle 34"/>
            <p:cNvSpPr>
              <a:spLocks noChangeArrowheads="1"/>
            </p:cNvSpPr>
            <p:nvPr/>
          </p:nvSpPr>
          <p:spPr bwMode="auto">
            <a:xfrm>
              <a:off x="4510" y="2355"/>
              <a:ext cx="18" cy="16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84" name="Rectangle 35"/>
            <p:cNvSpPr>
              <a:spLocks noChangeArrowheads="1"/>
            </p:cNvSpPr>
            <p:nvPr/>
          </p:nvSpPr>
          <p:spPr bwMode="auto">
            <a:xfrm>
              <a:off x="4473" y="2355"/>
              <a:ext cx="19" cy="16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85" name="Rectangle 36"/>
            <p:cNvSpPr>
              <a:spLocks noChangeArrowheads="1"/>
            </p:cNvSpPr>
            <p:nvPr/>
          </p:nvSpPr>
          <p:spPr bwMode="auto">
            <a:xfrm>
              <a:off x="4437" y="2355"/>
              <a:ext cx="18" cy="16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86" name="Rectangle 37"/>
            <p:cNvSpPr>
              <a:spLocks noChangeArrowheads="1"/>
            </p:cNvSpPr>
            <p:nvPr/>
          </p:nvSpPr>
          <p:spPr bwMode="auto">
            <a:xfrm>
              <a:off x="4401" y="2355"/>
              <a:ext cx="18" cy="16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87" name="Rectangle 38"/>
            <p:cNvSpPr>
              <a:spLocks noChangeArrowheads="1"/>
            </p:cNvSpPr>
            <p:nvPr/>
          </p:nvSpPr>
          <p:spPr bwMode="auto">
            <a:xfrm>
              <a:off x="4364" y="2355"/>
              <a:ext cx="19" cy="16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88" name="Rectangle 39"/>
            <p:cNvSpPr>
              <a:spLocks noChangeArrowheads="1"/>
            </p:cNvSpPr>
            <p:nvPr/>
          </p:nvSpPr>
          <p:spPr bwMode="auto">
            <a:xfrm>
              <a:off x="4328" y="2355"/>
              <a:ext cx="18" cy="16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89" name="Rectangle 40"/>
            <p:cNvSpPr>
              <a:spLocks noChangeArrowheads="1"/>
            </p:cNvSpPr>
            <p:nvPr/>
          </p:nvSpPr>
          <p:spPr bwMode="auto">
            <a:xfrm>
              <a:off x="4292" y="2355"/>
              <a:ext cx="18" cy="16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90" name="Rectangle 41"/>
            <p:cNvSpPr>
              <a:spLocks noChangeArrowheads="1"/>
            </p:cNvSpPr>
            <p:nvPr/>
          </p:nvSpPr>
          <p:spPr bwMode="auto">
            <a:xfrm>
              <a:off x="4256" y="2355"/>
              <a:ext cx="18" cy="16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91" name="Rectangle 42"/>
            <p:cNvSpPr>
              <a:spLocks noChangeArrowheads="1"/>
            </p:cNvSpPr>
            <p:nvPr/>
          </p:nvSpPr>
          <p:spPr bwMode="auto">
            <a:xfrm>
              <a:off x="4219" y="2355"/>
              <a:ext cx="18" cy="16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92" name="Rectangle 43"/>
            <p:cNvSpPr>
              <a:spLocks noChangeArrowheads="1"/>
            </p:cNvSpPr>
            <p:nvPr/>
          </p:nvSpPr>
          <p:spPr bwMode="auto">
            <a:xfrm>
              <a:off x="4183" y="2355"/>
              <a:ext cx="18" cy="16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93" name="Rectangle 44"/>
            <p:cNvSpPr>
              <a:spLocks noChangeArrowheads="1"/>
            </p:cNvSpPr>
            <p:nvPr/>
          </p:nvSpPr>
          <p:spPr bwMode="auto">
            <a:xfrm>
              <a:off x="4147" y="2355"/>
              <a:ext cx="18" cy="16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94" name="Rectangle 45"/>
            <p:cNvSpPr>
              <a:spLocks noChangeArrowheads="1"/>
            </p:cNvSpPr>
            <p:nvPr/>
          </p:nvSpPr>
          <p:spPr bwMode="auto">
            <a:xfrm>
              <a:off x="4110" y="2355"/>
              <a:ext cx="19" cy="16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95" name="Rectangle 46"/>
            <p:cNvSpPr>
              <a:spLocks noChangeArrowheads="1"/>
            </p:cNvSpPr>
            <p:nvPr/>
          </p:nvSpPr>
          <p:spPr bwMode="auto">
            <a:xfrm>
              <a:off x="4074" y="2355"/>
              <a:ext cx="18" cy="16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96" name="Rectangle 47"/>
            <p:cNvSpPr>
              <a:spLocks noChangeArrowheads="1"/>
            </p:cNvSpPr>
            <p:nvPr/>
          </p:nvSpPr>
          <p:spPr bwMode="auto">
            <a:xfrm>
              <a:off x="4038" y="2355"/>
              <a:ext cx="18" cy="16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97" name="Rectangle 48"/>
            <p:cNvSpPr>
              <a:spLocks noChangeArrowheads="1"/>
            </p:cNvSpPr>
            <p:nvPr/>
          </p:nvSpPr>
          <p:spPr bwMode="auto">
            <a:xfrm>
              <a:off x="4001" y="2355"/>
              <a:ext cx="19" cy="16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98" name="Rectangle 49"/>
            <p:cNvSpPr>
              <a:spLocks noChangeArrowheads="1"/>
            </p:cNvSpPr>
            <p:nvPr/>
          </p:nvSpPr>
          <p:spPr bwMode="auto">
            <a:xfrm>
              <a:off x="3965" y="2355"/>
              <a:ext cx="18" cy="16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99" name="Rectangle 50"/>
            <p:cNvSpPr>
              <a:spLocks noChangeArrowheads="1"/>
            </p:cNvSpPr>
            <p:nvPr/>
          </p:nvSpPr>
          <p:spPr bwMode="auto">
            <a:xfrm>
              <a:off x="3929" y="2355"/>
              <a:ext cx="18" cy="16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00" name="Rectangle 51"/>
            <p:cNvSpPr>
              <a:spLocks noChangeArrowheads="1"/>
            </p:cNvSpPr>
            <p:nvPr/>
          </p:nvSpPr>
          <p:spPr bwMode="auto">
            <a:xfrm>
              <a:off x="3893" y="2355"/>
              <a:ext cx="18" cy="16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01" name="Rectangle 52"/>
            <p:cNvSpPr>
              <a:spLocks noChangeArrowheads="1"/>
            </p:cNvSpPr>
            <p:nvPr/>
          </p:nvSpPr>
          <p:spPr bwMode="auto">
            <a:xfrm>
              <a:off x="3856" y="2355"/>
              <a:ext cx="18" cy="16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02" name="Rectangle 53"/>
            <p:cNvSpPr>
              <a:spLocks noChangeArrowheads="1"/>
            </p:cNvSpPr>
            <p:nvPr/>
          </p:nvSpPr>
          <p:spPr bwMode="auto">
            <a:xfrm>
              <a:off x="3820" y="2355"/>
              <a:ext cx="18" cy="16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03" name="Rectangle 54"/>
            <p:cNvSpPr>
              <a:spLocks noChangeArrowheads="1"/>
            </p:cNvSpPr>
            <p:nvPr/>
          </p:nvSpPr>
          <p:spPr bwMode="auto">
            <a:xfrm>
              <a:off x="3784" y="2355"/>
              <a:ext cx="18" cy="16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04" name="Rectangle 55"/>
            <p:cNvSpPr>
              <a:spLocks noChangeArrowheads="1"/>
            </p:cNvSpPr>
            <p:nvPr/>
          </p:nvSpPr>
          <p:spPr bwMode="auto">
            <a:xfrm>
              <a:off x="3747" y="2355"/>
              <a:ext cx="18" cy="16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05" name="Rectangle 56"/>
            <p:cNvSpPr>
              <a:spLocks noChangeArrowheads="1"/>
            </p:cNvSpPr>
            <p:nvPr/>
          </p:nvSpPr>
          <p:spPr bwMode="auto">
            <a:xfrm>
              <a:off x="3711" y="2355"/>
              <a:ext cx="18" cy="16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06" name="Rectangle 57"/>
            <p:cNvSpPr>
              <a:spLocks noChangeArrowheads="1"/>
            </p:cNvSpPr>
            <p:nvPr/>
          </p:nvSpPr>
          <p:spPr bwMode="auto">
            <a:xfrm>
              <a:off x="3675" y="2355"/>
              <a:ext cx="18" cy="16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07" name="Rectangle 58"/>
            <p:cNvSpPr>
              <a:spLocks noChangeArrowheads="1"/>
            </p:cNvSpPr>
            <p:nvPr/>
          </p:nvSpPr>
          <p:spPr bwMode="auto">
            <a:xfrm>
              <a:off x="3638" y="2355"/>
              <a:ext cx="19" cy="16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08" name="Rectangle 59"/>
            <p:cNvSpPr>
              <a:spLocks noChangeArrowheads="1"/>
            </p:cNvSpPr>
            <p:nvPr/>
          </p:nvSpPr>
          <p:spPr bwMode="auto">
            <a:xfrm>
              <a:off x="3602" y="2355"/>
              <a:ext cx="18" cy="16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09" name="Rectangle 60"/>
            <p:cNvSpPr>
              <a:spLocks noChangeArrowheads="1"/>
            </p:cNvSpPr>
            <p:nvPr/>
          </p:nvSpPr>
          <p:spPr bwMode="auto">
            <a:xfrm>
              <a:off x="3566" y="2355"/>
              <a:ext cx="18" cy="16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10" name="Rectangle 61"/>
            <p:cNvSpPr>
              <a:spLocks noChangeArrowheads="1"/>
            </p:cNvSpPr>
            <p:nvPr/>
          </p:nvSpPr>
          <p:spPr bwMode="auto">
            <a:xfrm>
              <a:off x="3529" y="2355"/>
              <a:ext cx="19" cy="16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11" name="Rectangle 62"/>
            <p:cNvSpPr>
              <a:spLocks noChangeArrowheads="1"/>
            </p:cNvSpPr>
            <p:nvPr/>
          </p:nvSpPr>
          <p:spPr bwMode="auto">
            <a:xfrm>
              <a:off x="3493" y="2355"/>
              <a:ext cx="18" cy="16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12" name="Rectangle 63"/>
            <p:cNvSpPr>
              <a:spLocks noChangeArrowheads="1"/>
            </p:cNvSpPr>
            <p:nvPr/>
          </p:nvSpPr>
          <p:spPr bwMode="auto">
            <a:xfrm>
              <a:off x="3457" y="2355"/>
              <a:ext cx="18" cy="16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13" name="Rectangle 64"/>
            <p:cNvSpPr>
              <a:spLocks noChangeArrowheads="1"/>
            </p:cNvSpPr>
            <p:nvPr/>
          </p:nvSpPr>
          <p:spPr bwMode="auto">
            <a:xfrm>
              <a:off x="3421" y="2355"/>
              <a:ext cx="18" cy="16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14" name="Rectangle 65"/>
            <p:cNvSpPr>
              <a:spLocks noChangeArrowheads="1"/>
            </p:cNvSpPr>
            <p:nvPr/>
          </p:nvSpPr>
          <p:spPr bwMode="auto">
            <a:xfrm>
              <a:off x="3384" y="2355"/>
              <a:ext cx="18" cy="16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15" name="Rectangle 66"/>
            <p:cNvSpPr>
              <a:spLocks noChangeArrowheads="1"/>
            </p:cNvSpPr>
            <p:nvPr/>
          </p:nvSpPr>
          <p:spPr bwMode="auto">
            <a:xfrm>
              <a:off x="3348" y="2355"/>
              <a:ext cx="18" cy="16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16" name="Rectangle 67"/>
            <p:cNvSpPr>
              <a:spLocks noChangeArrowheads="1"/>
            </p:cNvSpPr>
            <p:nvPr/>
          </p:nvSpPr>
          <p:spPr bwMode="auto">
            <a:xfrm>
              <a:off x="3312" y="2355"/>
              <a:ext cx="18" cy="16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17" name="Rectangle 68"/>
            <p:cNvSpPr>
              <a:spLocks noChangeArrowheads="1"/>
            </p:cNvSpPr>
            <p:nvPr/>
          </p:nvSpPr>
          <p:spPr bwMode="auto">
            <a:xfrm>
              <a:off x="3275" y="2355"/>
              <a:ext cx="19" cy="16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18" name="Rectangle 69"/>
            <p:cNvSpPr>
              <a:spLocks noChangeArrowheads="1"/>
            </p:cNvSpPr>
            <p:nvPr/>
          </p:nvSpPr>
          <p:spPr bwMode="auto">
            <a:xfrm>
              <a:off x="3239" y="2355"/>
              <a:ext cx="18" cy="16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19" name="Rectangle 70"/>
            <p:cNvSpPr>
              <a:spLocks noChangeArrowheads="1"/>
            </p:cNvSpPr>
            <p:nvPr/>
          </p:nvSpPr>
          <p:spPr bwMode="auto">
            <a:xfrm>
              <a:off x="3203" y="2355"/>
              <a:ext cx="18" cy="16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20" name="Rectangle 71"/>
            <p:cNvSpPr>
              <a:spLocks noChangeArrowheads="1"/>
            </p:cNvSpPr>
            <p:nvPr/>
          </p:nvSpPr>
          <p:spPr bwMode="auto">
            <a:xfrm>
              <a:off x="3166" y="2355"/>
              <a:ext cx="19" cy="16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21" name="Rectangle 72"/>
            <p:cNvSpPr>
              <a:spLocks noChangeArrowheads="1"/>
            </p:cNvSpPr>
            <p:nvPr/>
          </p:nvSpPr>
          <p:spPr bwMode="auto">
            <a:xfrm>
              <a:off x="3130" y="2355"/>
              <a:ext cx="18" cy="16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</p:grpSp>
      <p:grpSp>
        <p:nvGrpSpPr>
          <p:cNvPr id="122" name="Group 73"/>
          <p:cNvGrpSpPr>
            <a:grpSpLocks/>
          </p:cNvGrpSpPr>
          <p:nvPr/>
        </p:nvGrpSpPr>
        <p:grpSpPr bwMode="auto">
          <a:xfrm>
            <a:off x="6429186" y="2630701"/>
            <a:ext cx="2392363" cy="23813"/>
            <a:chOff x="3130" y="2620"/>
            <a:chExt cx="1507" cy="15"/>
          </a:xfrm>
        </p:grpSpPr>
        <p:sp>
          <p:nvSpPr>
            <p:cNvPr id="123" name="Rectangle 74"/>
            <p:cNvSpPr>
              <a:spLocks noChangeArrowheads="1"/>
            </p:cNvSpPr>
            <p:nvPr/>
          </p:nvSpPr>
          <p:spPr bwMode="auto">
            <a:xfrm>
              <a:off x="4619" y="2620"/>
              <a:ext cx="18" cy="15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24" name="Rectangle 75"/>
            <p:cNvSpPr>
              <a:spLocks noChangeArrowheads="1"/>
            </p:cNvSpPr>
            <p:nvPr/>
          </p:nvSpPr>
          <p:spPr bwMode="auto">
            <a:xfrm>
              <a:off x="4582" y="2620"/>
              <a:ext cx="18" cy="15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25" name="Rectangle 76"/>
            <p:cNvSpPr>
              <a:spLocks noChangeArrowheads="1"/>
            </p:cNvSpPr>
            <p:nvPr/>
          </p:nvSpPr>
          <p:spPr bwMode="auto">
            <a:xfrm>
              <a:off x="4546" y="2620"/>
              <a:ext cx="18" cy="15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26" name="Rectangle 77"/>
            <p:cNvSpPr>
              <a:spLocks noChangeArrowheads="1"/>
            </p:cNvSpPr>
            <p:nvPr/>
          </p:nvSpPr>
          <p:spPr bwMode="auto">
            <a:xfrm>
              <a:off x="4510" y="2620"/>
              <a:ext cx="18" cy="15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27" name="Rectangle 78"/>
            <p:cNvSpPr>
              <a:spLocks noChangeArrowheads="1"/>
            </p:cNvSpPr>
            <p:nvPr/>
          </p:nvSpPr>
          <p:spPr bwMode="auto">
            <a:xfrm>
              <a:off x="4473" y="2620"/>
              <a:ext cx="19" cy="15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28" name="Rectangle 79"/>
            <p:cNvSpPr>
              <a:spLocks noChangeArrowheads="1"/>
            </p:cNvSpPr>
            <p:nvPr/>
          </p:nvSpPr>
          <p:spPr bwMode="auto">
            <a:xfrm>
              <a:off x="4437" y="2620"/>
              <a:ext cx="18" cy="15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29" name="Rectangle 80"/>
            <p:cNvSpPr>
              <a:spLocks noChangeArrowheads="1"/>
            </p:cNvSpPr>
            <p:nvPr/>
          </p:nvSpPr>
          <p:spPr bwMode="auto">
            <a:xfrm>
              <a:off x="4401" y="2620"/>
              <a:ext cx="18" cy="15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30" name="Rectangle 81"/>
            <p:cNvSpPr>
              <a:spLocks noChangeArrowheads="1"/>
            </p:cNvSpPr>
            <p:nvPr/>
          </p:nvSpPr>
          <p:spPr bwMode="auto">
            <a:xfrm>
              <a:off x="4364" y="2620"/>
              <a:ext cx="19" cy="15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31" name="Rectangle 82"/>
            <p:cNvSpPr>
              <a:spLocks noChangeArrowheads="1"/>
            </p:cNvSpPr>
            <p:nvPr/>
          </p:nvSpPr>
          <p:spPr bwMode="auto">
            <a:xfrm>
              <a:off x="4328" y="2620"/>
              <a:ext cx="18" cy="15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32" name="Rectangle 83"/>
            <p:cNvSpPr>
              <a:spLocks noChangeArrowheads="1"/>
            </p:cNvSpPr>
            <p:nvPr/>
          </p:nvSpPr>
          <p:spPr bwMode="auto">
            <a:xfrm>
              <a:off x="4292" y="2620"/>
              <a:ext cx="18" cy="15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33" name="Rectangle 84"/>
            <p:cNvSpPr>
              <a:spLocks noChangeArrowheads="1"/>
            </p:cNvSpPr>
            <p:nvPr/>
          </p:nvSpPr>
          <p:spPr bwMode="auto">
            <a:xfrm>
              <a:off x="4256" y="2620"/>
              <a:ext cx="18" cy="15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34" name="Rectangle 85"/>
            <p:cNvSpPr>
              <a:spLocks noChangeArrowheads="1"/>
            </p:cNvSpPr>
            <p:nvPr/>
          </p:nvSpPr>
          <p:spPr bwMode="auto">
            <a:xfrm>
              <a:off x="4219" y="2620"/>
              <a:ext cx="18" cy="15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35" name="Rectangle 86"/>
            <p:cNvSpPr>
              <a:spLocks noChangeArrowheads="1"/>
            </p:cNvSpPr>
            <p:nvPr/>
          </p:nvSpPr>
          <p:spPr bwMode="auto">
            <a:xfrm>
              <a:off x="4183" y="2620"/>
              <a:ext cx="18" cy="15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36" name="Rectangle 87"/>
            <p:cNvSpPr>
              <a:spLocks noChangeArrowheads="1"/>
            </p:cNvSpPr>
            <p:nvPr/>
          </p:nvSpPr>
          <p:spPr bwMode="auto">
            <a:xfrm>
              <a:off x="4147" y="2620"/>
              <a:ext cx="18" cy="15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37" name="Rectangle 88"/>
            <p:cNvSpPr>
              <a:spLocks noChangeArrowheads="1"/>
            </p:cNvSpPr>
            <p:nvPr/>
          </p:nvSpPr>
          <p:spPr bwMode="auto">
            <a:xfrm>
              <a:off x="4110" y="2620"/>
              <a:ext cx="19" cy="15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38" name="Rectangle 89"/>
            <p:cNvSpPr>
              <a:spLocks noChangeArrowheads="1"/>
            </p:cNvSpPr>
            <p:nvPr/>
          </p:nvSpPr>
          <p:spPr bwMode="auto">
            <a:xfrm>
              <a:off x="4074" y="2620"/>
              <a:ext cx="18" cy="15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39" name="Rectangle 90"/>
            <p:cNvSpPr>
              <a:spLocks noChangeArrowheads="1"/>
            </p:cNvSpPr>
            <p:nvPr/>
          </p:nvSpPr>
          <p:spPr bwMode="auto">
            <a:xfrm>
              <a:off x="4038" y="2620"/>
              <a:ext cx="18" cy="15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40" name="Rectangle 91"/>
            <p:cNvSpPr>
              <a:spLocks noChangeArrowheads="1"/>
            </p:cNvSpPr>
            <p:nvPr/>
          </p:nvSpPr>
          <p:spPr bwMode="auto">
            <a:xfrm>
              <a:off x="4001" y="2620"/>
              <a:ext cx="19" cy="15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41" name="Rectangle 92"/>
            <p:cNvSpPr>
              <a:spLocks noChangeArrowheads="1"/>
            </p:cNvSpPr>
            <p:nvPr/>
          </p:nvSpPr>
          <p:spPr bwMode="auto">
            <a:xfrm>
              <a:off x="3965" y="2620"/>
              <a:ext cx="18" cy="15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42" name="Rectangle 93"/>
            <p:cNvSpPr>
              <a:spLocks noChangeArrowheads="1"/>
            </p:cNvSpPr>
            <p:nvPr/>
          </p:nvSpPr>
          <p:spPr bwMode="auto">
            <a:xfrm>
              <a:off x="3929" y="2620"/>
              <a:ext cx="18" cy="15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43" name="Rectangle 94"/>
            <p:cNvSpPr>
              <a:spLocks noChangeArrowheads="1"/>
            </p:cNvSpPr>
            <p:nvPr/>
          </p:nvSpPr>
          <p:spPr bwMode="auto">
            <a:xfrm>
              <a:off x="3893" y="2620"/>
              <a:ext cx="18" cy="15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44" name="Rectangle 95"/>
            <p:cNvSpPr>
              <a:spLocks noChangeArrowheads="1"/>
            </p:cNvSpPr>
            <p:nvPr/>
          </p:nvSpPr>
          <p:spPr bwMode="auto">
            <a:xfrm>
              <a:off x="3856" y="2620"/>
              <a:ext cx="18" cy="15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45" name="Rectangle 96"/>
            <p:cNvSpPr>
              <a:spLocks noChangeArrowheads="1"/>
            </p:cNvSpPr>
            <p:nvPr/>
          </p:nvSpPr>
          <p:spPr bwMode="auto">
            <a:xfrm>
              <a:off x="3820" y="2620"/>
              <a:ext cx="18" cy="15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46" name="Rectangle 97"/>
            <p:cNvSpPr>
              <a:spLocks noChangeArrowheads="1"/>
            </p:cNvSpPr>
            <p:nvPr/>
          </p:nvSpPr>
          <p:spPr bwMode="auto">
            <a:xfrm>
              <a:off x="3784" y="2620"/>
              <a:ext cx="18" cy="15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47" name="Rectangle 98"/>
            <p:cNvSpPr>
              <a:spLocks noChangeArrowheads="1"/>
            </p:cNvSpPr>
            <p:nvPr/>
          </p:nvSpPr>
          <p:spPr bwMode="auto">
            <a:xfrm>
              <a:off x="3747" y="2620"/>
              <a:ext cx="18" cy="15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48" name="Rectangle 99"/>
            <p:cNvSpPr>
              <a:spLocks noChangeArrowheads="1"/>
            </p:cNvSpPr>
            <p:nvPr/>
          </p:nvSpPr>
          <p:spPr bwMode="auto">
            <a:xfrm>
              <a:off x="3711" y="2620"/>
              <a:ext cx="18" cy="15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49" name="Rectangle 100"/>
            <p:cNvSpPr>
              <a:spLocks noChangeArrowheads="1"/>
            </p:cNvSpPr>
            <p:nvPr/>
          </p:nvSpPr>
          <p:spPr bwMode="auto">
            <a:xfrm>
              <a:off x="3675" y="2620"/>
              <a:ext cx="18" cy="15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50" name="Rectangle 101"/>
            <p:cNvSpPr>
              <a:spLocks noChangeArrowheads="1"/>
            </p:cNvSpPr>
            <p:nvPr/>
          </p:nvSpPr>
          <p:spPr bwMode="auto">
            <a:xfrm>
              <a:off x="3638" y="2620"/>
              <a:ext cx="19" cy="15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51" name="Rectangle 102"/>
            <p:cNvSpPr>
              <a:spLocks noChangeArrowheads="1"/>
            </p:cNvSpPr>
            <p:nvPr/>
          </p:nvSpPr>
          <p:spPr bwMode="auto">
            <a:xfrm>
              <a:off x="3602" y="2620"/>
              <a:ext cx="18" cy="15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52" name="Rectangle 103"/>
            <p:cNvSpPr>
              <a:spLocks noChangeArrowheads="1"/>
            </p:cNvSpPr>
            <p:nvPr/>
          </p:nvSpPr>
          <p:spPr bwMode="auto">
            <a:xfrm>
              <a:off x="3566" y="2620"/>
              <a:ext cx="18" cy="15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53" name="Rectangle 104"/>
            <p:cNvSpPr>
              <a:spLocks noChangeArrowheads="1"/>
            </p:cNvSpPr>
            <p:nvPr/>
          </p:nvSpPr>
          <p:spPr bwMode="auto">
            <a:xfrm>
              <a:off x="3529" y="2620"/>
              <a:ext cx="19" cy="15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54" name="Rectangle 105"/>
            <p:cNvSpPr>
              <a:spLocks noChangeArrowheads="1"/>
            </p:cNvSpPr>
            <p:nvPr/>
          </p:nvSpPr>
          <p:spPr bwMode="auto">
            <a:xfrm>
              <a:off x="3493" y="2620"/>
              <a:ext cx="18" cy="15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55" name="Rectangle 106"/>
            <p:cNvSpPr>
              <a:spLocks noChangeArrowheads="1"/>
            </p:cNvSpPr>
            <p:nvPr/>
          </p:nvSpPr>
          <p:spPr bwMode="auto">
            <a:xfrm>
              <a:off x="3457" y="2620"/>
              <a:ext cx="18" cy="15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56" name="Rectangle 107"/>
            <p:cNvSpPr>
              <a:spLocks noChangeArrowheads="1"/>
            </p:cNvSpPr>
            <p:nvPr/>
          </p:nvSpPr>
          <p:spPr bwMode="auto">
            <a:xfrm>
              <a:off x="3421" y="2620"/>
              <a:ext cx="18" cy="15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57" name="Rectangle 108"/>
            <p:cNvSpPr>
              <a:spLocks noChangeArrowheads="1"/>
            </p:cNvSpPr>
            <p:nvPr/>
          </p:nvSpPr>
          <p:spPr bwMode="auto">
            <a:xfrm>
              <a:off x="3384" y="2620"/>
              <a:ext cx="18" cy="15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58" name="Rectangle 109"/>
            <p:cNvSpPr>
              <a:spLocks noChangeArrowheads="1"/>
            </p:cNvSpPr>
            <p:nvPr/>
          </p:nvSpPr>
          <p:spPr bwMode="auto">
            <a:xfrm>
              <a:off x="3348" y="2620"/>
              <a:ext cx="18" cy="15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59" name="Rectangle 110"/>
            <p:cNvSpPr>
              <a:spLocks noChangeArrowheads="1"/>
            </p:cNvSpPr>
            <p:nvPr/>
          </p:nvSpPr>
          <p:spPr bwMode="auto">
            <a:xfrm>
              <a:off x="3312" y="2620"/>
              <a:ext cx="18" cy="15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60" name="Rectangle 111"/>
            <p:cNvSpPr>
              <a:spLocks noChangeArrowheads="1"/>
            </p:cNvSpPr>
            <p:nvPr/>
          </p:nvSpPr>
          <p:spPr bwMode="auto">
            <a:xfrm>
              <a:off x="3275" y="2620"/>
              <a:ext cx="19" cy="15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61" name="Rectangle 112"/>
            <p:cNvSpPr>
              <a:spLocks noChangeArrowheads="1"/>
            </p:cNvSpPr>
            <p:nvPr/>
          </p:nvSpPr>
          <p:spPr bwMode="auto">
            <a:xfrm>
              <a:off x="3239" y="2620"/>
              <a:ext cx="18" cy="15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62" name="Rectangle 113"/>
            <p:cNvSpPr>
              <a:spLocks noChangeArrowheads="1"/>
            </p:cNvSpPr>
            <p:nvPr/>
          </p:nvSpPr>
          <p:spPr bwMode="auto">
            <a:xfrm>
              <a:off x="3203" y="2620"/>
              <a:ext cx="18" cy="15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63" name="Rectangle 114"/>
            <p:cNvSpPr>
              <a:spLocks noChangeArrowheads="1"/>
            </p:cNvSpPr>
            <p:nvPr/>
          </p:nvSpPr>
          <p:spPr bwMode="auto">
            <a:xfrm>
              <a:off x="3166" y="2620"/>
              <a:ext cx="19" cy="15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64" name="Rectangle 115"/>
            <p:cNvSpPr>
              <a:spLocks noChangeArrowheads="1"/>
            </p:cNvSpPr>
            <p:nvPr/>
          </p:nvSpPr>
          <p:spPr bwMode="auto">
            <a:xfrm>
              <a:off x="3130" y="2620"/>
              <a:ext cx="18" cy="15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</p:grpSp>
      <p:grpSp>
        <p:nvGrpSpPr>
          <p:cNvPr id="165" name="Group 116"/>
          <p:cNvGrpSpPr>
            <a:grpSpLocks/>
          </p:cNvGrpSpPr>
          <p:nvPr/>
        </p:nvGrpSpPr>
        <p:grpSpPr bwMode="auto">
          <a:xfrm>
            <a:off x="6437124" y="3329201"/>
            <a:ext cx="1643062" cy="23813"/>
            <a:chOff x="3135" y="3060"/>
            <a:chExt cx="1035" cy="15"/>
          </a:xfrm>
        </p:grpSpPr>
        <p:sp>
          <p:nvSpPr>
            <p:cNvPr id="166" name="Rectangle 117"/>
            <p:cNvSpPr>
              <a:spLocks noChangeArrowheads="1"/>
            </p:cNvSpPr>
            <p:nvPr/>
          </p:nvSpPr>
          <p:spPr bwMode="auto">
            <a:xfrm>
              <a:off x="4152" y="3060"/>
              <a:ext cx="18" cy="1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67" name="Rectangle 118"/>
            <p:cNvSpPr>
              <a:spLocks noChangeArrowheads="1"/>
            </p:cNvSpPr>
            <p:nvPr/>
          </p:nvSpPr>
          <p:spPr bwMode="auto">
            <a:xfrm>
              <a:off x="4116" y="3060"/>
              <a:ext cx="18" cy="1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68" name="Rectangle 119"/>
            <p:cNvSpPr>
              <a:spLocks noChangeArrowheads="1"/>
            </p:cNvSpPr>
            <p:nvPr/>
          </p:nvSpPr>
          <p:spPr bwMode="auto">
            <a:xfrm>
              <a:off x="4079" y="3060"/>
              <a:ext cx="18" cy="1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69" name="Rectangle 120"/>
            <p:cNvSpPr>
              <a:spLocks noChangeArrowheads="1"/>
            </p:cNvSpPr>
            <p:nvPr/>
          </p:nvSpPr>
          <p:spPr bwMode="auto">
            <a:xfrm>
              <a:off x="4043" y="3060"/>
              <a:ext cx="18" cy="1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70" name="Rectangle 121"/>
            <p:cNvSpPr>
              <a:spLocks noChangeArrowheads="1"/>
            </p:cNvSpPr>
            <p:nvPr/>
          </p:nvSpPr>
          <p:spPr bwMode="auto">
            <a:xfrm>
              <a:off x="4007" y="3060"/>
              <a:ext cx="18" cy="1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71" name="Rectangle 122"/>
            <p:cNvSpPr>
              <a:spLocks noChangeArrowheads="1"/>
            </p:cNvSpPr>
            <p:nvPr/>
          </p:nvSpPr>
          <p:spPr bwMode="auto">
            <a:xfrm>
              <a:off x="3970" y="3060"/>
              <a:ext cx="18" cy="1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72" name="Rectangle 123"/>
            <p:cNvSpPr>
              <a:spLocks noChangeArrowheads="1"/>
            </p:cNvSpPr>
            <p:nvPr/>
          </p:nvSpPr>
          <p:spPr bwMode="auto">
            <a:xfrm>
              <a:off x="3934" y="3060"/>
              <a:ext cx="18" cy="1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73" name="Rectangle 124"/>
            <p:cNvSpPr>
              <a:spLocks noChangeArrowheads="1"/>
            </p:cNvSpPr>
            <p:nvPr/>
          </p:nvSpPr>
          <p:spPr bwMode="auto">
            <a:xfrm>
              <a:off x="3898" y="3060"/>
              <a:ext cx="18" cy="1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74" name="Rectangle 125"/>
            <p:cNvSpPr>
              <a:spLocks noChangeArrowheads="1"/>
            </p:cNvSpPr>
            <p:nvPr/>
          </p:nvSpPr>
          <p:spPr bwMode="auto">
            <a:xfrm>
              <a:off x="3861" y="3060"/>
              <a:ext cx="19" cy="1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75" name="Rectangle 126"/>
            <p:cNvSpPr>
              <a:spLocks noChangeArrowheads="1"/>
            </p:cNvSpPr>
            <p:nvPr/>
          </p:nvSpPr>
          <p:spPr bwMode="auto">
            <a:xfrm>
              <a:off x="3825" y="3060"/>
              <a:ext cx="18" cy="1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76" name="Rectangle 127"/>
            <p:cNvSpPr>
              <a:spLocks noChangeArrowheads="1"/>
            </p:cNvSpPr>
            <p:nvPr/>
          </p:nvSpPr>
          <p:spPr bwMode="auto">
            <a:xfrm>
              <a:off x="3789" y="3060"/>
              <a:ext cx="18" cy="1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77" name="Rectangle 128"/>
            <p:cNvSpPr>
              <a:spLocks noChangeArrowheads="1"/>
            </p:cNvSpPr>
            <p:nvPr/>
          </p:nvSpPr>
          <p:spPr bwMode="auto">
            <a:xfrm>
              <a:off x="3753" y="3060"/>
              <a:ext cx="18" cy="1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78" name="Rectangle 129"/>
            <p:cNvSpPr>
              <a:spLocks noChangeArrowheads="1"/>
            </p:cNvSpPr>
            <p:nvPr/>
          </p:nvSpPr>
          <p:spPr bwMode="auto">
            <a:xfrm>
              <a:off x="3716" y="3060"/>
              <a:ext cx="18" cy="1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79" name="Rectangle 130"/>
            <p:cNvSpPr>
              <a:spLocks noChangeArrowheads="1"/>
            </p:cNvSpPr>
            <p:nvPr/>
          </p:nvSpPr>
          <p:spPr bwMode="auto">
            <a:xfrm>
              <a:off x="3680" y="3060"/>
              <a:ext cx="18" cy="1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80" name="Rectangle 131"/>
            <p:cNvSpPr>
              <a:spLocks noChangeArrowheads="1"/>
            </p:cNvSpPr>
            <p:nvPr/>
          </p:nvSpPr>
          <p:spPr bwMode="auto">
            <a:xfrm>
              <a:off x="3644" y="3060"/>
              <a:ext cx="18" cy="1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81" name="Rectangle 132"/>
            <p:cNvSpPr>
              <a:spLocks noChangeArrowheads="1"/>
            </p:cNvSpPr>
            <p:nvPr/>
          </p:nvSpPr>
          <p:spPr bwMode="auto">
            <a:xfrm>
              <a:off x="3607" y="3060"/>
              <a:ext cx="18" cy="1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82" name="Rectangle 133"/>
            <p:cNvSpPr>
              <a:spLocks noChangeArrowheads="1"/>
            </p:cNvSpPr>
            <p:nvPr/>
          </p:nvSpPr>
          <p:spPr bwMode="auto">
            <a:xfrm>
              <a:off x="3571" y="3060"/>
              <a:ext cx="18" cy="1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83" name="Rectangle 134"/>
            <p:cNvSpPr>
              <a:spLocks noChangeArrowheads="1"/>
            </p:cNvSpPr>
            <p:nvPr/>
          </p:nvSpPr>
          <p:spPr bwMode="auto">
            <a:xfrm>
              <a:off x="3535" y="3060"/>
              <a:ext cx="18" cy="1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84" name="Rectangle 135"/>
            <p:cNvSpPr>
              <a:spLocks noChangeArrowheads="1"/>
            </p:cNvSpPr>
            <p:nvPr/>
          </p:nvSpPr>
          <p:spPr bwMode="auto">
            <a:xfrm>
              <a:off x="3498" y="3060"/>
              <a:ext cx="19" cy="1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85" name="Rectangle 136"/>
            <p:cNvSpPr>
              <a:spLocks noChangeArrowheads="1"/>
            </p:cNvSpPr>
            <p:nvPr/>
          </p:nvSpPr>
          <p:spPr bwMode="auto">
            <a:xfrm>
              <a:off x="3462" y="3060"/>
              <a:ext cx="18" cy="1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86" name="Rectangle 137"/>
            <p:cNvSpPr>
              <a:spLocks noChangeArrowheads="1"/>
            </p:cNvSpPr>
            <p:nvPr/>
          </p:nvSpPr>
          <p:spPr bwMode="auto">
            <a:xfrm>
              <a:off x="3426" y="3060"/>
              <a:ext cx="18" cy="1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87" name="Rectangle 138"/>
            <p:cNvSpPr>
              <a:spLocks noChangeArrowheads="1"/>
            </p:cNvSpPr>
            <p:nvPr/>
          </p:nvSpPr>
          <p:spPr bwMode="auto">
            <a:xfrm>
              <a:off x="3389" y="3060"/>
              <a:ext cx="19" cy="1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88" name="Rectangle 139"/>
            <p:cNvSpPr>
              <a:spLocks noChangeArrowheads="1"/>
            </p:cNvSpPr>
            <p:nvPr/>
          </p:nvSpPr>
          <p:spPr bwMode="auto">
            <a:xfrm>
              <a:off x="3353" y="3060"/>
              <a:ext cx="18" cy="1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89" name="Rectangle 140"/>
            <p:cNvSpPr>
              <a:spLocks noChangeArrowheads="1"/>
            </p:cNvSpPr>
            <p:nvPr/>
          </p:nvSpPr>
          <p:spPr bwMode="auto">
            <a:xfrm>
              <a:off x="3317" y="3060"/>
              <a:ext cx="18" cy="1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90" name="Rectangle 141"/>
            <p:cNvSpPr>
              <a:spLocks noChangeArrowheads="1"/>
            </p:cNvSpPr>
            <p:nvPr/>
          </p:nvSpPr>
          <p:spPr bwMode="auto">
            <a:xfrm>
              <a:off x="3281" y="3060"/>
              <a:ext cx="18" cy="1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91" name="Rectangle 142"/>
            <p:cNvSpPr>
              <a:spLocks noChangeArrowheads="1"/>
            </p:cNvSpPr>
            <p:nvPr/>
          </p:nvSpPr>
          <p:spPr bwMode="auto">
            <a:xfrm>
              <a:off x="3244" y="3060"/>
              <a:ext cx="18" cy="1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92" name="Rectangle 143"/>
            <p:cNvSpPr>
              <a:spLocks noChangeArrowheads="1"/>
            </p:cNvSpPr>
            <p:nvPr/>
          </p:nvSpPr>
          <p:spPr bwMode="auto">
            <a:xfrm>
              <a:off x="3208" y="3060"/>
              <a:ext cx="18" cy="1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93" name="Rectangle 144"/>
            <p:cNvSpPr>
              <a:spLocks noChangeArrowheads="1"/>
            </p:cNvSpPr>
            <p:nvPr/>
          </p:nvSpPr>
          <p:spPr bwMode="auto">
            <a:xfrm>
              <a:off x="3172" y="3060"/>
              <a:ext cx="18" cy="1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94" name="Rectangle 145"/>
            <p:cNvSpPr>
              <a:spLocks noChangeArrowheads="1"/>
            </p:cNvSpPr>
            <p:nvPr/>
          </p:nvSpPr>
          <p:spPr bwMode="auto">
            <a:xfrm>
              <a:off x="3135" y="3060"/>
              <a:ext cx="18" cy="1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</p:grpSp>
      <p:grpSp>
        <p:nvGrpSpPr>
          <p:cNvPr id="195" name="Group 146"/>
          <p:cNvGrpSpPr>
            <a:grpSpLocks/>
          </p:cNvGrpSpPr>
          <p:nvPr/>
        </p:nvGrpSpPr>
        <p:grpSpPr bwMode="auto">
          <a:xfrm>
            <a:off x="6413311" y="3049801"/>
            <a:ext cx="2036763" cy="23813"/>
            <a:chOff x="3120" y="2884"/>
            <a:chExt cx="1283" cy="15"/>
          </a:xfrm>
        </p:grpSpPr>
        <p:sp>
          <p:nvSpPr>
            <p:cNvPr id="196" name="Rectangle 147"/>
            <p:cNvSpPr>
              <a:spLocks noChangeArrowheads="1"/>
            </p:cNvSpPr>
            <p:nvPr/>
          </p:nvSpPr>
          <p:spPr bwMode="auto">
            <a:xfrm>
              <a:off x="3120" y="2884"/>
              <a:ext cx="18" cy="1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97" name="Rectangle 148"/>
            <p:cNvSpPr>
              <a:spLocks noChangeArrowheads="1"/>
            </p:cNvSpPr>
            <p:nvPr/>
          </p:nvSpPr>
          <p:spPr bwMode="auto">
            <a:xfrm>
              <a:off x="3156" y="2884"/>
              <a:ext cx="18" cy="1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98" name="Rectangle 149"/>
            <p:cNvSpPr>
              <a:spLocks noChangeArrowheads="1"/>
            </p:cNvSpPr>
            <p:nvPr/>
          </p:nvSpPr>
          <p:spPr bwMode="auto">
            <a:xfrm>
              <a:off x="3192" y="2884"/>
              <a:ext cx="19" cy="1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199" name="Rectangle 150"/>
            <p:cNvSpPr>
              <a:spLocks noChangeArrowheads="1"/>
            </p:cNvSpPr>
            <p:nvPr/>
          </p:nvSpPr>
          <p:spPr bwMode="auto">
            <a:xfrm>
              <a:off x="3229" y="2884"/>
              <a:ext cx="18" cy="1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200" name="Rectangle 151"/>
            <p:cNvSpPr>
              <a:spLocks noChangeArrowheads="1"/>
            </p:cNvSpPr>
            <p:nvPr/>
          </p:nvSpPr>
          <p:spPr bwMode="auto">
            <a:xfrm>
              <a:off x="3265" y="2884"/>
              <a:ext cx="18" cy="1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201" name="Rectangle 152"/>
            <p:cNvSpPr>
              <a:spLocks noChangeArrowheads="1"/>
            </p:cNvSpPr>
            <p:nvPr/>
          </p:nvSpPr>
          <p:spPr bwMode="auto">
            <a:xfrm>
              <a:off x="3301" y="2884"/>
              <a:ext cx="18" cy="1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202" name="Rectangle 153"/>
            <p:cNvSpPr>
              <a:spLocks noChangeArrowheads="1"/>
            </p:cNvSpPr>
            <p:nvPr/>
          </p:nvSpPr>
          <p:spPr bwMode="auto">
            <a:xfrm>
              <a:off x="3338" y="2884"/>
              <a:ext cx="18" cy="1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203" name="Rectangle 154"/>
            <p:cNvSpPr>
              <a:spLocks noChangeArrowheads="1"/>
            </p:cNvSpPr>
            <p:nvPr/>
          </p:nvSpPr>
          <p:spPr bwMode="auto">
            <a:xfrm>
              <a:off x="3374" y="2884"/>
              <a:ext cx="18" cy="1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204" name="Rectangle 155"/>
            <p:cNvSpPr>
              <a:spLocks noChangeArrowheads="1"/>
            </p:cNvSpPr>
            <p:nvPr/>
          </p:nvSpPr>
          <p:spPr bwMode="auto">
            <a:xfrm>
              <a:off x="3410" y="2884"/>
              <a:ext cx="18" cy="1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205" name="Rectangle 156"/>
            <p:cNvSpPr>
              <a:spLocks noChangeArrowheads="1"/>
            </p:cNvSpPr>
            <p:nvPr/>
          </p:nvSpPr>
          <p:spPr bwMode="auto">
            <a:xfrm>
              <a:off x="3447" y="2884"/>
              <a:ext cx="18" cy="1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206" name="Rectangle 157"/>
            <p:cNvSpPr>
              <a:spLocks noChangeArrowheads="1"/>
            </p:cNvSpPr>
            <p:nvPr/>
          </p:nvSpPr>
          <p:spPr bwMode="auto">
            <a:xfrm>
              <a:off x="3483" y="2884"/>
              <a:ext cx="18" cy="1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207" name="Rectangle 158"/>
            <p:cNvSpPr>
              <a:spLocks noChangeArrowheads="1"/>
            </p:cNvSpPr>
            <p:nvPr/>
          </p:nvSpPr>
          <p:spPr bwMode="auto">
            <a:xfrm>
              <a:off x="3519" y="2884"/>
              <a:ext cx="18" cy="1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208" name="Rectangle 159"/>
            <p:cNvSpPr>
              <a:spLocks noChangeArrowheads="1"/>
            </p:cNvSpPr>
            <p:nvPr/>
          </p:nvSpPr>
          <p:spPr bwMode="auto">
            <a:xfrm>
              <a:off x="3555" y="2884"/>
              <a:ext cx="19" cy="1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209" name="Rectangle 160"/>
            <p:cNvSpPr>
              <a:spLocks noChangeArrowheads="1"/>
            </p:cNvSpPr>
            <p:nvPr/>
          </p:nvSpPr>
          <p:spPr bwMode="auto">
            <a:xfrm>
              <a:off x="3592" y="2884"/>
              <a:ext cx="18" cy="1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210" name="Rectangle 161"/>
            <p:cNvSpPr>
              <a:spLocks noChangeArrowheads="1"/>
            </p:cNvSpPr>
            <p:nvPr/>
          </p:nvSpPr>
          <p:spPr bwMode="auto">
            <a:xfrm>
              <a:off x="3628" y="2884"/>
              <a:ext cx="18" cy="1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211" name="Rectangle 162"/>
            <p:cNvSpPr>
              <a:spLocks noChangeArrowheads="1"/>
            </p:cNvSpPr>
            <p:nvPr/>
          </p:nvSpPr>
          <p:spPr bwMode="auto">
            <a:xfrm>
              <a:off x="3664" y="2884"/>
              <a:ext cx="18" cy="1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212" name="Rectangle 163"/>
            <p:cNvSpPr>
              <a:spLocks noChangeArrowheads="1"/>
            </p:cNvSpPr>
            <p:nvPr/>
          </p:nvSpPr>
          <p:spPr bwMode="auto">
            <a:xfrm>
              <a:off x="3701" y="2884"/>
              <a:ext cx="18" cy="1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213" name="Rectangle 164"/>
            <p:cNvSpPr>
              <a:spLocks noChangeArrowheads="1"/>
            </p:cNvSpPr>
            <p:nvPr/>
          </p:nvSpPr>
          <p:spPr bwMode="auto">
            <a:xfrm>
              <a:off x="3737" y="2884"/>
              <a:ext cx="18" cy="1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214" name="Rectangle 165"/>
            <p:cNvSpPr>
              <a:spLocks noChangeArrowheads="1"/>
            </p:cNvSpPr>
            <p:nvPr/>
          </p:nvSpPr>
          <p:spPr bwMode="auto">
            <a:xfrm>
              <a:off x="3773" y="2884"/>
              <a:ext cx="18" cy="1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215" name="Rectangle 166"/>
            <p:cNvSpPr>
              <a:spLocks noChangeArrowheads="1"/>
            </p:cNvSpPr>
            <p:nvPr/>
          </p:nvSpPr>
          <p:spPr bwMode="auto">
            <a:xfrm>
              <a:off x="3810" y="2884"/>
              <a:ext cx="18" cy="1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216" name="Rectangle 167"/>
            <p:cNvSpPr>
              <a:spLocks noChangeArrowheads="1"/>
            </p:cNvSpPr>
            <p:nvPr/>
          </p:nvSpPr>
          <p:spPr bwMode="auto">
            <a:xfrm>
              <a:off x="3846" y="2884"/>
              <a:ext cx="18" cy="1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217" name="Rectangle 168"/>
            <p:cNvSpPr>
              <a:spLocks noChangeArrowheads="1"/>
            </p:cNvSpPr>
            <p:nvPr/>
          </p:nvSpPr>
          <p:spPr bwMode="auto">
            <a:xfrm>
              <a:off x="3882" y="2884"/>
              <a:ext cx="18" cy="1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218" name="Rectangle 169"/>
            <p:cNvSpPr>
              <a:spLocks noChangeArrowheads="1"/>
            </p:cNvSpPr>
            <p:nvPr/>
          </p:nvSpPr>
          <p:spPr bwMode="auto">
            <a:xfrm>
              <a:off x="3918" y="2884"/>
              <a:ext cx="19" cy="1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219" name="Rectangle 170"/>
            <p:cNvSpPr>
              <a:spLocks noChangeArrowheads="1"/>
            </p:cNvSpPr>
            <p:nvPr/>
          </p:nvSpPr>
          <p:spPr bwMode="auto">
            <a:xfrm>
              <a:off x="3955" y="2884"/>
              <a:ext cx="18" cy="1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220" name="Rectangle 171"/>
            <p:cNvSpPr>
              <a:spLocks noChangeArrowheads="1"/>
            </p:cNvSpPr>
            <p:nvPr/>
          </p:nvSpPr>
          <p:spPr bwMode="auto">
            <a:xfrm>
              <a:off x="3991" y="2884"/>
              <a:ext cx="18" cy="1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221" name="Rectangle 172"/>
            <p:cNvSpPr>
              <a:spLocks noChangeArrowheads="1"/>
            </p:cNvSpPr>
            <p:nvPr/>
          </p:nvSpPr>
          <p:spPr bwMode="auto">
            <a:xfrm>
              <a:off x="4027" y="2884"/>
              <a:ext cx="19" cy="1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222" name="Rectangle 173"/>
            <p:cNvSpPr>
              <a:spLocks noChangeArrowheads="1"/>
            </p:cNvSpPr>
            <p:nvPr/>
          </p:nvSpPr>
          <p:spPr bwMode="auto">
            <a:xfrm>
              <a:off x="4064" y="2884"/>
              <a:ext cx="18" cy="1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223" name="Rectangle 174"/>
            <p:cNvSpPr>
              <a:spLocks noChangeArrowheads="1"/>
            </p:cNvSpPr>
            <p:nvPr/>
          </p:nvSpPr>
          <p:spPr bwMode="auto">
            <a:xfrm>
              <a:off x="4100" y="2884"/>
              <a:ext cx="18" cy="1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224" name="Rectangle 175"/>
            <p:cNvSpPr>
              <a:spLocks noChangeArrowheads="1"/>
            </p:cNvSpPr>
            <p:nvPr/>
          </p:nvSpPr>
          <p:spPr bwMode="auto">
            <a:xfrm>
              <a:off x="4136" y="2884"/>
              <a:ext cx="18" cy="1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225" name="Rectangle 176"/>
            <p:cNvSpPr>
              <a:spLocks noChangeArrowheads="1"/>
            </p:cNvSpPr>
            <p:nvPr/>
          </p:nvSpPr>
          <p:spPr bwMode="auto">
            <a:xfrm>
              <a:off x="4173" y="2884"/>
              <a:ext cx="18" cy="1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226" name="Rectangle 177"/>
            <p:cNvSpPr>
              <a:spLocks noChangeArrowheads="1"/>
            </p:cNvSpPr>
            <p:nvPr/>
          </p:nvSpPr>
          <p:spPr bwMode="auto">
            <a:xfrm>
              <a:off x="4209" y="2884"/>
              <a:ext cx="18" cy="1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227" name="Rectangle 178"/>
            <p:cNvSpPr>
              <a:spLocks noChangeArrowheads="1"/>
            </p:cNvSpPr>
            <p:nvPr/>
          </p:nvSpPr>
          <p:spPr bwMode="auto">
            <a:xfrm>
              <a:off x="4245" y="2884"/>
              <a:ext cx="18" cy="1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228" name="Rectangle 179"/>
            <p:cNvSpPr>
              <a:spLocks noChangeArrowheads="1"/>
            </p:cNvSpPr>
            <p:nvPr/>
          </p:nvSpPr>
          <p:spPr bwMode="auto">
            <a:xfrm>
              <a:off x="4282" y="2884"/>
              <a:ext cx="18" cy="1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229" name="Rectangle 180"/>
            <p:cNvSpPr>
              <a:spLocks noChangeArrowheads="1"/>
            </p:cNvSpPr>
            <p:nvPr/>
          </p:nvSpPr>
          <p:spPr bwMode="auto">
            <a:xfrm>
              <a:off x="4318" y="2884"/>
              <a:ext cx="18" cy="1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230" name="Rectangle 181"/>
            <p:cNvSpPr>
              <a:spLocks noChangeArrowheads="1"/>
            </p:cNvSpPr>
            <p:nvPr/>
          </p:nvSpPr>
          <p:spPr bwMode="auto">
            <a:xfrm>
              <a:off x="4354" y="2884"/>
              <a:ext cx="18" cy="1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  <p:sp>
          <p:nvSpPr>
            <p:cNvPr id="231" name="Rectangle 182"/>
            <p:cNvSpPr>
              <a:spLocks noChangeArrowheads="1"/>
            </p:cNvSpPr>
            <p:nvPr/>
          </p:nvSpPr>
          <p:spPr bwMode="auto">
            <a:xfrm>
              <a:off x="4390" y="2884"/>
              <a:ext cx="13" cy="1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i="1"/>
            </a:p>
          </p:txBody>
        </p:sp>
      </p:grpSp>
      <p:sp>
        <p:nvSpPr>
          <p:cNvPr id="232" name="Rectangle 183"/>
          <p:cNvSpPr>
            <a:spLocks noChangeArrowheads="1"/>
          </p:cNvSpPr>
          <p:nvPr/>
        </p:nvSpPr>
        <p:spPr bwMode="auto">
          <a:xfrm>
            <a:off x="6560949" y="2325901"/>
            <a:ext cx="40556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kumimoji="1" lang="en-US" altLang="zh-CN" i="1">
                <a:solidFill>
                  <a:srgbClr val="000000"/>
                </a:solidFill>
              </a:rPr>
              <a:t>AD</a:t>
            </a:r>
            <a:r>
              <a:rPr kumimoji="1" lang="en-US" altLang="zh-CN" i="1" baseline="-25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33" name="Rectangle 184"/>
          <p:cNvSpPr>
            <a:spLocks noChangeArrowheads="1"/>
          </p:cNvSpPr>
          <p:nvPr/>
        </p:nvSpPr>
        <p:spPr bwMode="auto">
          <a:xfrm>
            <a:off x="6857811" y="2325901"/>
            <a:ext cx="19236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kumimoji="1" lang="en-US" altLang="zh-CN" i="1">
                <a:solidFill>
                  <a:srgbClr val="000000"/>
                </a:solidFill>
              </a:rPr>
              <a:t>   </a:t>
            </a:r>
            <a:endParaRPr kumimoji="1" lang="en-US" altLang="zh-CN" i="1"/>
          </a:p>
        </p:txBody>
      </p:sp>
      <p:sp>
        <p:nvSpPr>
          <p:cNvPr id="234" name="Rectangle 185"/>
          <p:cNvSpPr>
            <a:spLocks noChangeArrowheads="1"/>
          </p:cNvSpPr>
          <p:nvPr/>
        </p:nvSpPr>
        <p:spPr bwMode="auto">
          <a:xfrm>
            <a:off x="7327711" y="2332251"/>
            <a:ext cx="46108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kumimoji="1" lang="en-US" altLang="zh-CN" i="1">
                <a:solidFill>
                  <a:srgbClr val="000000"/>
                </a:solidFill>
              </a:rPr>
              <a:t> AD</a:t>
            </a:r>
            <a:r>
              <a:rPr kumimoji="1" lang="en-US" altLang="zh-CN" i="1" baseline="-25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35" name="Freeform 186"/>
          <p:cNvSpPr>
            <a:spLocks/>
          </p:cNvSpPr>
          <p:nvPr/>
        </p:nvSpPr>
        <p:spPr bwMode="auto">
          <a:xfrm>
            <a:off x="7508686" y="2070314"/>
            <a:ext cx="1143000" cy="1279525"/>
          </a:xfrm>
          <a:custGeom>
            <a:avLst/>
            <a:gdLst>
              <a:gd name="T0" fmla="*/ 2147483647 w 720"/>
              <a:gd name="T1" fmla="*/ 0 h 806"/>
              <a:gd name="T2" fmla="*/ 0 w 720"/>
              <a:gd name="T3" fmla="*/ 2147483647 h 806"/>
              <a:gd name="T4" fmla="*/ 2147483647 w 720"/>
              <a:gd name="T5" fmla="*/ 2147483647 h 806"/>
              <a:gd name="T6" fmla="*/ 2147483647 w 720"/>
              <a:gd name="T7" fmla="*/ 2147483647 h 806"/>
              <a:gd name="T8" fmla="*/ 2147483647 w 720"/>
              <a:gd name="T9" fmla="*/ 0 h 8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20"/>
              <a:gd name="T16" fmla="*/ 0 h 806"/>
              <a:gd name="T17" fmla="*/ 720 w 720"/>
              <a:gd name="T18" fmla="*/ 806 h 8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20" h="806">
                <a:moveTo>
                  <a:pt x="20" y="0"/>
                </a:moveTo>
                <a:lnTo>
                  <a:pt x="0" y="16"/>
                </a:lnTo>
                <a:lnTo>
                  <a:pt x="700" y="806"/>
                </a:lnTo>
                <a:lnTo>
                  <a:pt x="720" y="790"/>
                </a:lnTo>
                <a:lnTo>
                  <a:pt x="20" y="0"/>
                </a:lnTo>
                <a:close/>
              </a:path>
            </a:pathLst>
          </a:custGeom>
          <a:solidFill>
            <a:srgbClr val="00B050"/>
          </a:solidFill>
          <a:ln w="9525">
            <a:solidFill>
              <a:srgbClr val="00B050"/>
            </a:solidFill>
            <a:round/>
            <a:headEnd/>
            <a:tailEnd/>
          </a:ln>
        </p:spPr>
        <p:txBody>
          <a:bodyPr/>
          <a:lstStyle/>
          <a:p>
            <a:endParaRPr lang="zh-CN" altLang="en-US" i="1"/>
          </a:p>
        </p:txBody>
      </p:sp>
      <p:sp>
        <p:nvSpPr>
          <p:cNvPr id="236" name="Rectangle 189"/>
          <p:cNvSpPr>
            <a:spLocks noChangeArrowheads="1"/>
          </p:cNvSpPr>
          <p:nvPr/>
        </p:nvSpPr>
        <p:spPr bwMode="auto">
          <a:xfrm>
            <a:off x="7472174" y="1755989"/>
            <a:ext cx="40556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kumimoji="1" lang="en-US" altLang="zh-CN" i="1">
                <a:solidFill>
                  <a:srgbClr val="000000"/>
                </a:solidFill>
              </a:rPr>
              <a:t>AD</a:t>
            </a:r>
            <a:r>
              <a:rPr kumimoji="1" lang="en-US" altLang="zh-CN" i="1" baseline="-25000">
                <a:solidFill>
                  <a:srgbClr val="000000"/>
                </a:solidFill>
              </a:rPr>
              <a:t>3</a:t>
            </a:r>
            <a:endParaRPr kumimoji="1" lang="en-US" altLang="zh-CN" i="1" baseline="-25000"/>
          </a:p>
        </p:txBody>
      </p:sp>
      <p:sp>
        <p:nvSpPr>
          <p:cNvPr id="238" name="AutoShape 24"/>
          <p:cNvSpPr>
            <a:spLocks noChangeArrowheads="1"/>
          </p:cNvSpPr>
          <p:nvPr/>
        </p:nvSpPr>
        <p:spPr bwMode="auto">
          <a:xfrm>
            <a:off x="905042" y="2690883"/>
            <a:ext cx="3389312" cy="1703695"/>
          </a:xfrm>
          <a:prstGeom prst="wedgeRoundRectCallout">
            <a:avLst>
              <a:gd name="adj1" fmla="val 147509"/>
              <a:gd name="adj2" fmla="val -45551"/>
              <a:gd name="adj3" fmla="val 16667"/>
            </a:avLst>
          </a:prstGeom>
          <a:solidFill>
            <a:schemeClr val="bg1"/>
          </a:solidFill>
          <a:ln w="3175" algn="ctr">
            <a:solidFill>
              <a:schemeClr val="accent3">
                <a:lumMod val="75000"/>
              </a:schemeClr>
            </a:solidFill>
            <a:prstDash val="dash"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85000"/>
            </a:pPr>
            <a:r>
              <a:rPr lang="zh-CN" altLang="en-US" sz="2000" b="1" dirty="0">
                <a:latin typeface="黑体" pitchFamily="49" charset="-122"/>
                <a:ea typeface="黑体" pitchFamily="49" charset="-122"/>
              </a:rPr>
              <a:t>总供给的增加并不能迅速满足总需求的增加</a:t>
            </a:r>
          </a:p>
          <a:p>
            <a:pPr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85000"/>
            </a:pPr>
            <a:r>
              <a:rPr lang="en-US" altLang="zh-CN" sz="2000" b="1" i="1" dirty="0">
                <a:ea typeface="黑体" pitchFamily="49" charset="-122"/>
              </a:rPr>
              <a:t>AD</a:t>
            </a:r>
            <a:r>
              <a:rPr lang="en-US" altLang="zh-CN" sz="2000" b="1" i="1" baseline="-25000" dirty="0">
                <a:ea typeface="黑体" pitchFamily="49" charset="-122"/>
              </a:rPr>
              <a:t>1</a:t>
            </a:r>
            <a:r>
              <a:rPr lang="en-US" altLang="zh-CN" sz="2000" b="1" i="1" dirty="0">
                <a:ea typeface="黑体" pitchFamily="49" charset="-122"/>
                <a:sym typeface="Symbol" pitchFamily="18" charset="2"/>
              </a:rPr>
              <a:t></a:t>
            </a:r>
            <a:r>
              <a:rPr lang="en-US" altLang="zh-CN" sz="2000" b="1" i="1" dirty="0">
                <a:ea typeface="黑体" pitchFamily="49" charset="-122"/>
              </a:rPr>
              <a:t>AD</a:t>
            </a:r>
            <a:r>
              <a:rPr lang="en-US" altLang="zh-CN" sz="2000" b="1" i="1" baseline="-25000" dirty="0">
                <a:ea typeface="黑体" pitchFamily="49" charset="-122"/>
              </a:rPr>
              <a:t>2</a:t>
            </a:r>
            <a:r>
              <a:rPr lang="en-US" altLang="zh-CN" sz="2000" b="1" i="1" dirty="0">
                <a:ea typeface="黑体" pitchFamily="49" charset="-122"/>
              </a:rPr>
              <a:t>,Y</a:t>
            </a:r>
            <a:r>
              <a:rPr lang="en-US" altLang="zh-CN" sz="2000" b="1" i="1" baseline="-25000" dirty="0">
                <a:ea typeface="黑体" pitchFamily="49" charset="-122"/>
              </a:rPr>
              <a:t>1</a:t>
            </a:r>
            <a:r>
              <a:rPr lang="en-US" altLang="zh-CN" sz="2000" b="1" i="1" dirty="0">
                <a:ea typeface="黑体" pitchFamily="49" charset="-122"/>
                <a:sym typeface="Symbol" pitchFamily="18" charset="2"/>
              </a:rPr>
              <a:t></a:t>
            </a:r>
            <a:r>
              <a:rPr lang="en-US" altLang="zh-CN" sz="2000" b="1" i="1" dirty="0">
                <a:ea typeface="黑体" pitchFamily="49" charset="-122"/>
              </a:rPr>
              <a:t>Y</a:t>
            </a:r>
            <a:r>
              <a:rPr lang="en-US" altLang="zh-CN" sz="2000" b="1" i="1" baseline="-25000" dirty="0">
                <a:ea typeface="黑体" pitchFamily="49" charset="-122"/>
              </a:rPr>
              <a:t>2</a:t>
            </a:r>
            <a:r>
              <a:rPr lang="en-US" altLang="zh-CN" sz="2000" b="1" i="1" dirty="0">
                <a:ea typeface="黑体" pitchFamily="49" charset="-122"/>
              </a:rPr>
              <a:t> , P</a:t>
            </a:r>
            <a:r>
              <a:rPr lang="en-US" altLang="zh-CN" sz="2000" b="1" i="1" baseline="-25000" dirty="0">
                <a:ea typeface="黑体" pitchFamily="49" charset="-122"/>
              </a:rPr>
              <a:t>1</a:t>
            </a:r>
            <a:r>
              <a:rPr lang="en-US" altLang="zh-CN" sz="2000" b="1" i="1" dirty="0">
                <a:ea typeface="黑体" pitchFamily="49" charset="-122"/>
                <a:sym typeface="Symbol" pitchFamily="18" charset="2"/>
              </a:rPr>
              <a:t></a:t>
            </a:r>
            <a:r>
              <a:rPr lang="en-US" altLang="zh-CN" sz="2000" b="1" i="1" dirty="0">
                <a:ea typeface="黑体" pitchFamily="49" charset="-122"/>
              </a:rPr>
              <a:t>P</a:t>
            </a:r>
            <a:r>
              <a:rPr lang="en-US" altLang="zh-CN" sz="2000" b="1" i="1" baseline="-25000" dirty="0">
                <a:ea typeface="黑体" pitchFamily="49" charset="-122"/>
              </a:rPr>
              <a:t>2</a:t>
            </a:r>
            <a:r>
              <a:rPr lang="zh-CN" altLang="en-US" sz="2000" b="1" i="1" dirty="0">
                <a:ea typeface="黑体" pitchFamily="49" charset="-122"/>
              </a:rPr>
              <a:t>。</a:t>
            </a:r>
          </a:p>
        </p:txBody>
      </p:sp>
      <p:sp>
        <p:nvSpPr>
          <p:cNvPr id="239" name="AutoShape 25"/>
          <p:cNvSpPr>
            <a:spLocks noChangeArrowheads="1"/>
          </p:cNvSpPr>
          <p:nvPr/>
        </p:nvSpPr>
        <p:spPr bwMode="auto">
          <a:xfrm>
            <a:off x="1009935" y="5247564"/>
            <a:ext cx="3780429" cy="560388"/>
          </a:xfrm>
          <a:prstGeom prst="wedgeRectCallout">
            <a:avLst>
              <a:gd name="adj1" fmla="val 155289"/>
              <a:gd name="adj2" fmla="val -534862"/>
            </a:avLst>
          </a:prstGeom>
          <a:solidFill>
            <a:schemeClr val="bg1"/>
          </a:solidFill>
          <a:ln w="3175">
            <a:solidFill>
              <a:schemeClr val="accent2"/>
            </a:solidFill>
            <a:prstDash val="dash"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85000"/>
            </a:pPr>
            <a:r>
              <a:rPr lang="zh-CN" altLang="en-US" sz="2000" b="1" dirty="0">
                <a:latin typeface="黑体" pitchFamily="49" charset="-122"/>
                <a:ea typeface="黑体" pitchFamily="49" charset="-122"/>
              </a:rPr>
              <a:t>充分就业的国民收入无法再增加</a:t>
            </a:r>
          </a:p>
        </p:txBody>
      </p:sp>
      <p:grpSp>
        <p:nvGrpSpPr>
          <p:cNvPr id="242" name="组合 241"/>
          <p:cNvGrpSpPr/>
          <p:nvPr/>
        </p:nvGrpSpPr>
        <p:grpSpPr>
          <a:xfrm>
            <a:off x="6842077" y="4244454"/>
            <a:ext cx="3407391" cy="2224585"/>
            <a:chOff x="6842077" y="4244454"/>
            <a:chExt cx="3407391" cy="2224585"/>
          </a:xfrm>
        </p:grpSpPr>
        <p:sp>
          <p:nvSpPr>
            <p:cNvPr id="240" name="矩形 239"/>
            <p:cNvSpPr/>
            <p:nvPr/>
          </p:nvSpPr>
          <p:spPr>
            <a:xfrm>
              <a:off x="6842077" y="4780466"/>
              <a:ext cx="340739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rgbClr val="993300"/>
                </a:buClr>
                <a:buSzPct val="95000"/>
                <a:tabLst>
                  <a:tab pos="457200" algn="l"/>
                </a:tabLst>
              </a:pPr>
              <a:r>
                <a:rPr lang="zh-CN" altLang="en-US" sz="2400" b="1" dirty="0">
                  <a:latin typeface="楷体" pitchFamily="49" charset="-122"/>
                  <a:ea typeface="楷体" pitchFamily="49" charset="-122"/>
                </a:rPr>
                <a:t>私人投资增加</a:t>
              </a:r>
            </a:p>
            <a:p>
              <a:pPr algn="ctr" eaLnBrk="0" hangingPunct="0">
                <a:buClr>
                  <a:srgbClr val="993300"/>
                </a:buClr>
                <a:buSzPct val="95000"/>
                <a:tabLst>
                  <a:tab pos="457200" algn="l"/>
                </a:tabLst>
              </a:pPr>
              <a:r>
                <a:rPr lang="zh-CN" altLang="en-US" sz="2400" b="1" dirty="0">
                  <a:latin typeface="楷体" pitchFamily="49" charset="-122"/>
                  <a:ea typeface="楷体" pitchFamily="49" charset="-122"/>
                </a:rPr>
                <a:t>政府购买增加</a:t>
              </a:r>
            </a:p>
            <a:p>
              <a:pPr algn="ctr" eaLnBrk="0" hangingPunct="0">
                <a:buClr>
                  <a:srgbClr val="993300"/>
                </a:buClr>
                <a:buSzPct val="95000"/>
                <a:tabLst>
                  <a:tab pos="457200" algn="l"/>
                </a:tabLst>
              </a:pPr>
              <a:r>
                <a:rPr lang="zh-CN" altLang="en-US" sz="2400" b="1" dirty="0">
                  <a:latin typeface="楷体" pitchFamily="49" charset="-122"/>
                  <a:ea typeface="楷体" pitchFamily="49" charset="-122"/>
                </a:rPr>
                <a:t>货币供给量增加</a:t>
              </a:r>
            </a:p>
          </p:txBody>
        </p:sp>
        <p:sp>
          <p:nvSpPr>
            <p:cNvPr id="241" name="任意多边形 240"/>
            <p:cNvSpPr/>
            <p:nvPr/>
          </p:nvSpPr>
          <p:spPr>
            <a:xfrm>
              <a:off x="6987892" y="4244454"/>
              <a:ext cx="3152395" cy="2224585"/>
            </a:xfrm>
            <a:custGeom>
              <a:avLst/>
              <a:gdLst>
                <a:gd name="connsiteX0" fmla="*/ 409195 w 3152395"/>
                <a:gd name="connsiteY0" fmla="*/ 1978925 h 2224585"/>
                <a:gd name="connsiteX1" fmla="*/ 286365 w 3152395"/>
                <a:gd name="connsiteY1" fmla="*/ 1883391 h 2224585"/>
                <a:gd name="connsiteX2" fmla="*/ 163535 w 3152395"/>
                <a:gd name="connsiteY2" fmla="*/ 1787856 h 2224585"/>
                <a:gd name="connsiteX3" fmla="*/ 136239 w 3152395"/>
                <a:gd name="connsiteY3" fmla="*/ 1746913 h 2224585"/>
                <a:gd name="connsiteX4" fmla="*/ 68001 w 3152395"/>
                <a:gd name="connsiteY4" fmla="*/ 1678674 h 2224585"/>
                <a:gd name="connsiteX5" fmla="*/ 40705 w 3152395"/>
                <a:gd name="connsiteY5" fmla="*/ 1583140 h 2224585"/>
                <a:gd name="connsiteX6" fmla="*/ 13409 w 3152395"/>
                <a:gd name="connsiteY6" fmla="*/ 1433015 h 2224585"/>
                <a:gd name="connsiteX7" fmla="*/ 40705 w 3152395"/>
                <a:gd name="connsiteY7" fmla="*/ 928047 h 2224585"/>
                <a:gd name="connsiteX8" fmla="*/ 54353 w 3152395"/>
                <a:gd name="connsiteY8" fmla="*/ 887104 h 2224585"/>
                <a:gd name="connsiteX9" fmla="*/ 81648 w 3152395"/>
                <a:gd name="connsiteY9" fmla="*/ 832513 h 2224585"/>
                <a:gd name="connsiteX10" fmla="*/ 136239 w 3152395"/>
                <a:gd name="connsiteY10" fmla="*/ 696036 h 2224585"/>
                <a:gd name="connsiteX11" fmla="*/ 177183 w 3152395"/>
                <a:gd name="connsiteY11" fmla="*/ 655092 h 2224585"/>
                <a:gd name="connsiteX12" fmla="*/ 204478 w 3152395"/>
                <a:gd name="connsiteY12" fmla="*/ 600501 h 2224585"/>
                <a:gd name="connsiteX13" fmla="*/ 218126 w 3152395"/>
                <a:gd name="connsiteY13" fmla="*/ 559558 h 2224585"/>
                <a:gd name="connsiteX14" fmla="*/ 272717 w 3152395"/>
                <a:gd name="connsiteY14" fmla="*/ 477671 h 2224585"/>
                <a:gd name="connsiteX15" fmla="*/ 300012 w 3152395"/>
                <a:gd name="connsiteY15" fmla="*/ 436728 h 2224585"/>
                <a:gd name="connsiteX16" fmla="*/ 409195 w 3152395"/>
                <a:gd name="connsiteY16" fmla="*/ 313898 h 2224585"/>
                <a:gd name="connsiteX17" fmla="*/ 450138 w 3152395"/>
                <a:gd name="connsiteY17" fmla="*/ 286603 h 2224585"/>
                <a:gd name="connsiteX18" fmla="*/ 491081 w 3152395"/>
                <a:gd name="connsiteY18" fmla="*/ 272955 h 2224585"/>
                <a:gd name="connsiteX19" fmla="*/ 545672 w 3152395"/>
                <a:gd name="connsiteY19" fmla="*/ 232012 h 2224585"/>
                <a:gd name="connsiteX20" fmla="*/ 641207 w 3152395"/>
                <a:gd name="connsiteY20" fmla="*/ 204716 h 2224585"/>
                <a:gd name="connsiteX21" fmla="*/ 723093 w 3152395"/>
                <a:gd name="connsiteY21" fmla="*/ 150125 h 2224585"/>
                <a:gd name="connsiteX22" fmla="*/ 764036 w 3152395"/>
                <a:gd name="connsiteY22" fmla="*/ 136477 h 2224585"/>
                <a:gd name="connsiteX23" fmla="*/ 859571 w 3152395"/>
                <a:gd name="connsiteY23" fmla="*/ 109182 h 2224585"/>
                <a:gd name="connsiteX24" fmla="*/ 982401 w 3152395"/>
                <a:gd name="connsiteY24" fmla="*/ 54591 h 2224585"/>
                <a:gd name="connsiteX25" fmla="*/ 1023344 w 3152395"/>
                <a:gd name="connsiteY25" fmla="*/ 40943 h 2224585"/>
                <a:gd name="connsiteX26" fmla="*/ 1105230 w 3152395"/>
                <a:gd name="connsiteY26" fmla="*/ 0 h 2224585"/>
                <a:gd name="connsiteX27" fmla="*/ 1514663 w 3152395"/>
                <a:gd name="connsiteY27" fmla="*/ 13647 h 2224585"/>
                <a:gd name="connsiteX28" fmla="*/ 1664789 w 3152395"/>
                <a:gd name="connsiteY28" fmla="*/ 27295 h 2224585"/>
                <a:gd name="connsiteX29" fmla="*/ 1733027 w 3152395"/>
                <a:gd name="connsiteY29" fmla="*/ 54591 h 2224585"/>
                <a:gd name="connsiteX30" fmla="*/ 1814914 w 3152395"/>
                <a:gd name="connsiteY30" fmla="*/ 68239 h 2224585"/>
                <a:gd name="connsiteX31" fmla="*/ 2005983 w 3152395"/>
                <a:gd name="connsiteY31" fmla="*/ 109182 h 2224585"/>
                <a:gd name="connsiteX32" fmla="*/ 2156108 w 3152395"/>
                <a:gd name="connsiteY32" fmla="*/ 150125 h 2224585"/>
                <a:gd name="connsiteX33" fmla="*/ 2237995 w 3152395"/>
                <a:gd name="connsiteY33" fmla="*/ 177421 h 2224585"/>
                <a:gd name="connsiteX34" fmla="*/ 2278938 w 3152395"/>
                <a:gd name="connsiteY34" fmla="*/ 218364 h 2224585"/>
                <a:gd name="connsiteX35" fmla="*/ 2388120 w 3152395"/>
                <a:gd name="connsiteY35" fmla="*/ 272955 h 2224585"/>
                <a:gd name="connsiteX36" fmla="*/ 2429063 w 3152395"/>
                <a:gd name="connsiteY36" fmla="*/ 286603 h 2224585"/>
                <a:gd name="connsiteX37" fmla="*/ 2551893 w 3152395"/>
                <a:gd name="connsiteY37" fmla="*/ 354842 h 2224585"/>
                <a:gd name="connsiteX38" fmla="*/ 2674723 w 3152395"/>
                <a:gd name="connsiteY38" fmla="*/ 436728 h 2224585"/>
                <a:gd name="connsiteX39" fmla="*/ 2715666 w 3152395"/>
                <a:gd name="connsiteY39" fmla="*/ 450376 h 2224585"/>
                <a:gd name="connsiteX40" fmla="*/ 2797553 w 3152395"/>
                <a:gd name="connsiteY40" fmla="*/ 532262 h 2224585"/>
                <a:gd name="connsiteX41" fmla="*/ 2879439 w 3152395"/>
                <a:gd name="connsiteY41" fmla="*/ 600501 h 2224585"/>
                <a:gd name="connsiteX42" fmla="*/ 2974974 w 3152395"/>
                <a:gd name="connsiteY42" fmla="*/ 764274 h 2224585"/>
                <a:gd name="connsiteX43" fmla="*/ 3002269 w 3152395"/>
                <a:gd name="connsiteY43" fmla="*/ 805218 h 2224585"/>
                <a:gd name="connsiteX44" fmla="*/ 3043212 w 3152395"/>
                <a:gd name="connsiteY44" fmla="*/ 900752 h 2224585"/>
                <a:gd name="connsiteX45" fmla="*/ 3070508 w 3152395"/>
                <a:gd name="connsiteY45" fmla="*/ 968991 h 2224585"/>
                <a:gd name="connsiteX46" fmla="*/ 3097804 w 3152395"/>
                <a:gd name="connsiteY46" fmla="*/ 1023582 h 2224585"/>
                <a:gd name="connsiteX47" fmla="*/ 3111451 w 3152395"/>
                <a:gd name="connsiteY47" fmla="*/ 1105468 h 2224585"/>
                <a:gd name="connsiteX48" fmla="*/ 3138747 w 3152395"/>
                <a:gd name="connsiteY48" fmla="*/ 1187355 h 2224585"/>
                <a:gd name="connsiteX49" fmla="*/ 3152395 w 3152395"/>
                <a:gd name="connsiteY49" fmla="*/ 1255594 h 2224585"/>
                <a:gd name="connsiteX50" fmla="*/ 3138747 w 3152395"/>
                <a:gd name="connsiteY50" fmla="*/ 1446662 h 2224585"/>
                <a:gd name="connsiteX51" fmla="*/ 3084156 w 3152395"/>
                <a:gd name="connsiteY51" fmla="*/ 1569492 h 2224585"/>
                <a:gd name="connsiteX52" fmla="*/ 3070508 w 3152395"/>
                <a:gd name="connsiteY52" fmla="*/ 1610436 h 2224585"/>
                <a:gd name="connsiteX53" fmla="*/ 2988621 w 3152395"/>
                <a:gd name="connsiteY53" fmla="*/ 1678674 h 2224585"/>
                <a:gd name="connsiteX54" fmla="*/ 2961326 w 3152395"/>
                <a:gd name="connsiteY54" fmla="*/ 1719618 h 2224585"/>
                <a:gd name="connsiteX55" fmla="*/ 2824848 w 3152395"/>
                <a:gd name="connsiteY55" fmla="*/ 1828800 h 2224585"/>
                <a:gd name="connsiteX56" fmla="*/ 2756609 w 3152395"/>
                <a:gd name="connsiteY56" fmla="*/ 1910686 h 2224585"/>
                <a:gd name="connsiteX57" fmla="*/ 2729314 w 3152395"/>
                <a:gd name="connsiteY57" fmla="*/ 1951630 h 2224585"/>
                <a:gd name="connsiteX58" fmla="*/ 2633780 w 3152395"/>
                <a:gd name="connsiteY58" fmla="*/ 1992573 h 2224585"/>
                <a:gd name="connsiteX59" fmla="*/ 2565541 w 3152395"/>
                <a:gd name="connsiteY59" fmla="*/ 2019868 h 2224585"/>
                <a:gd name="connsiteX60" fmla="*/ 2510950 w 3152395"/>
                <a:gd name="connsiteY60" fmla="*/ 2033516 h 2224585"/>
                <a:gd name="connsiteX61" fmla="*/ 2401768 w 3152395"/>
                <a:gd name="connsiteY61" fmla="*/ 2074459 h 2224585"/>
                <a:gd name="connsiteX62" fmla="*/ 2265290 w 3152395"/>
                <a:gd name="connsiteY62" fmla="*/ 2129050 h 2224585"/>
                <a:gd name="connsiteX63" fmla="*/ 2169756 w 3152395"/>
                <a:gd name="connsiteY63" fmla="*/ 2156346 h 2224585"/>
                <a:gd name="connsiteX64" fmla="*/ 2005983 w 3152395"/>
                <a:gd name="connsiteY64" fmla="*/ 2169994 h 2224585"/>
                <a:gd name="connsiteX65" fmla="*/ 1828562 w 3152395"/>
                <a:gd name="connsiteY65" fmla="*/ 2197289 h 2224585"/>
                <a:gd name="connsiteX66" fmla="*/ 1555607 w 3152395"/>
                <a:gd name="connsiteY66" fmla="*/ 2210937 h 2224585"/>
                <a:gd name="connsiteX67" fmla="*/ 1405481 w 3152395"/>
                <a:gd name="connsiteY67" fmla="*/ 2224585 h 2224585"/>
                <a:gd name="connsiteX68" fmla="*/ 1132526 w 3152395"/>
                <a:gd name="connsiteY68" fmla="*/ 2210937 h 2224585"/>
                <a:gd name="connsiteX69" fmla="*/ 968753 w 3152395"/>
                <a:gd name="connsiteY69" fmla="*/ 2183642 h 2224585"/>
                <a:gd name="connsiteX70" fmla="*/ 777684 w 3152395"/>
                <a:gd name="connsiteY70" fmla="*/ 2142698 h 2224585"/>
                <a:gd name="connsiteX71" fmla="*/ 695798 w 3152395"/>
                <a:gd name="connsiteY71" fmla="*/ 2101755 h 2224585"/>
                <a:gd name="connsiteX72" fmla="*/ 654854 w 3152395"/>
                <a:gd name="connsiteY72" fmla="*/ 2088107 h 2224585"/>
                <a:gd name="connsiteX73" fmla="*/ 572968 w 3152395"/>
                <a:gd name="connsiteY73" fmla="*/ 2033516 h 2224585"/>
                <a:gd name="connsiteX74" fmla="*/ 532024 w 3152395"/>
                <a:gd name="connsiteY74" fmla="*/ 2006221 h 2224585"/>
                <a:gd name="connsiteX75" fmla="*/ 491081 w 3152395"/>
                <a:gd name="connsiteY75" fmla="*/ 1965277 h 2224585"/>
                <a:gd name="connsiteX76" fmla="*/ 409195 w 3152395"/>
                <a:gd name="connsiteY76" fmla="*/ 1937982 h 2224585"/>
                <a:gd name="connsiteX77" fmla="*/ 313660 w 3152395"/>
                <a:gd name="connsiteY77" fmla="*/ 1910686 h 2224585"/>
                <a:gd name="connsiteX78" fmla="*/ 272717 w 3152395"/>
                <a:gd name="connsiteY78" fmla="*/ 1910686 h 2224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152395" h="2224585">
                  <a:moveTo>
                    <a:pt x="409195" y="1978925"/>
                  </a:moveTo>
                  <a:cubicBezTo>
                    <a:pt x="368252" y="1947080"/>
                    <a:pt x="323042" y="1920068"/>
                    <a:pt x="286365" y="1883391"/>
                  </a:cubicBezTo>
                  <a:cubicBezTo>
                    <a:pt x="213017" y="1810043"/>
                    <a:pt x="253841" y="1842040"/>
                    <a:pt x="163535" y="1787856"/>
                  </a:cubicBezTo>
                  <a:cubicBezTo>
                    <a:pt x="154436" y="1774208"/>
                    <a:pt x="147837" y="1758511"/>
                    <a:pt x="136239" y="1746913"/>
                  </a:cubicBezTo>
                  <a:cubicBezTo>
                    <a:pt x="81647" y="1692321"/>
                    <a:pt x="104396" y="1751464"/>
                    <a:pt x="68001" y="1678674"/>
                  </a:cubicBezTo>
                  <a:cubicBezTo>
                    <a:pt x="58882" y="1660435"/>
                    <a:pt x="44204" y="1598884"/>
                    <a:pt x="40705" y="1583140"/>
                  </a:cubicBezTo>
                  <a:cubicBezTo>
                    <a:pt x="27989" y="1525917"/>
                    <a:pt x="23285" y="1492271"/>
                    <a:pt x="13409" y="1433015"/>
                  </a:cubicBezTo>
                  <a:cubicBezTo>
                    <a:pt x="18316" y="1276004"/>
                    <a:pt x="0" y="1090862"/>
                    <a:pt x="40705" y="928047"/>
                  </a:cubicBezTo>
                  <a:cubicBezTo>
                    <a:pt x="44194" y="914091"/>
                    <a:pt x="48686" y="900327"/>
                    <a:pt x="54353" y="887104"/>
                  </a:cubicBezTo>
                  <a:cubicBezTo>
                    <a:pt x="62367" y="868404"/>
                    <a:pt x="74092" y="851403"/>
                    <a:pt x="81648" y="832513"/>
                  </a:cubicBezTo>
                  <a:cubicBezTo>
                    <a:pt x="99725" y="787320"/>
                    <a:pt x="107145" y="736768"/>
                    <a:pt x="136239" y="696036"/>
                  </a:cubicBezTo>
                  <a:cubicBezTo>
                    <a:pt x="147458" y="680330"/>
                    <a:pt x="163535" y="668740"/>
                    <a:pt x="177183" y="655092"/>
                  </a:cubicBezTo>
                  <a:cubicBezTo>
                    <a:pt x="186281" y="636895"/>
                    <a:pt x="196464" y="619201"/>
                    <a:pt x="204478" y="600501"/>
                  </a:cubicBezTo>
                  <a:cubicBezTo>
                    <a:pt x="210145" y="587278"/>
                    <a:pt x="211140" y="572134"/>
                    <a:pt x="218126" y="559558"/>
                  </a:cubicBezTo>
                  <a:cubicBezTo>
                    <a:pt x="234058" y="530881"/>
                    <a:pt x="254520" y="504967"/>
                    <a:pt x="272717" y="477671"/>
                  </a:cubicBezTo>
                  <a:lnTo>
                    <a:pt x="300012" y="436728"/>
                  </a:lnTo>
                  <a:cubicBezTo>
                    <a:pt x="332829" y="387502"/>
                    <a:pt x="353109" y="351289"/>
                    <a:pt x="409195" y="313898"/>
                  </a:cubicBezTo>
                  <a:cubicBezTo>
                    <a:pt x="422843" y="304800"/>
                    <a:pt x="435467" y="293938"/>
                    <a:pt x="450138" y="286603"/>
                  </a:cubicBezTo>
                  <a:cubicBezTo>
                    <a:pt x="463005" y="280169"/>
                    <a:pt x="477433" y="277504"/>
                    <a:pt x="491081" y="272955"/>
                  </a:cubicBezTo>
                  <a:cubicBezTo>
                    <a:pt x="509278" y="259307"/>
                    <a:pt x="525327" y="242184"/>
                    <a:pt x="545672" y="232012"/>
                  </a:cubicBezTo>
                  <a:cubicBezTo>
                    <a:pt x="616340" y="196678"/>
                    <a:pt x="580842" y="238252"/>
                    <a:pt x="641207" y="204716"/>
                  </a:cubicBezTo>
                  <a:cubicBezTo>
                    <a:pt x="669884" y="188784"/>
                    <a:pt x="691972" y="160499"/>
                    <a:pt x="723093" y="150125"/>
                  </a:cubicBezTo>
                  <a:cubicBezTo>
                    <a:pt x="736741" y="145576"/>
                    <a:pt x="750204" y="140429"/>
                    <a:pt x="764036" y="136477"/>
                  </a:cubicBezTo>
                  <a:cubicBezTo>
                    <a:pt x="884003" y="102201"/>
                    <a:pt x="761395" y="141907"/>
                    <a:pt x="859571" y="109182"/>
                  </a:cubicBezTo>
                  <a:cubicBezTo>
                    <a:pt x="924455" y="65925"/>
                    <a:pt x="884952" y="87074"/>
                    <a:pt x="982401" y="54591"/>
                  </a:cubicBezTo>
                  <a:cubicBezTo>
                    <a:pt x="996049" y="50042"/>
                    <a:pt x="1011374" y="48923"/>
                    <a:pt x="1023344" y="40943"/>
                  </a:cubicBezTo>
                  <a:cubicBezTo>
                    <a:pt x="1076257" y="5667"/>
                    <a:pt x="1048726" y="18834"/>
                    <a:pt x="1105230" y="0"/>
                  </a:cubicBezTo>
                  <a:lnTo>
                    <a:pt x="1514663" y="13647"/>
                  </a:lnTo>
                  <a:cubicBezTo>
                    <a:pt x="1564852" y="16095"/>
                    <a:pt x="1615401" y="18035"/>
                    <a:pt x="1664789" y="27295"/>
                  </a:cubicBezTo>
                  <a:cubicBezTo>
                    <a:pt x="1688868" y="31810"/>
                    <a:pt x="1709392" y="48145"/>
                    <a:pt x="1733027" y="54591"/>
                  </a:cubicBezTo>
                  <a:cubicBezTo>
                    <a:pt x="1759724" y="61872"/>
                    <a:pt x="1787856" y="62441"/>
                    <a:pt x="1814914" y="68239"/>
                  </a:cubicBezTo>
                  <a:cubicBezTo>
                    <a:pt x="2052964" y="119249"/>
                    <a:pt x="1811836" y="76824"/>
                    <a:pt x="2005983" y="109182"/>
                  </a:cubicBezTo>
                  <a:cubicBezTo>
                    <a:pt x="2152077" y="167619"/>
                    <a:pt x="1991135" y="108881"/>
                    <a:pt x="2156108" y="150125"/>
                  </a:cubicBezTo>
                  <a:cubicBezTo>
                    <a:pt x="2184021" y="157103"/>
                    <a:pt x="2237995" y="177421"/>
                    <a:pt x="2237995" y="177421"/>
                  </a:cubicBezTo>
                  <a:cubicBezTo>
                    <a:pt x="2251643" y="191069"/>
                    <a:pt x="2262655" y="208002"/>
                    <a:pt x="2278938" y="218364"/>
                  </a:cubicBezTo>
                  <a:cubicBezTo>
                    <a:pt x="2313266" y="240209"/>
                    <a:pt x="2349518" y="260087"/>
                    <a:pt x="2388120" y="272955"/>
                  </a:cubicBezTo>
                  <a:cubicBezTo>
                    <a:pt x="2401768" y="277504"/>
                    <a:pt x="2416487" y="279617"/>
                    <a:pt x="2429063" y="286603"/>
                  </a:cubicBezTo>
                  <a:cubicBezTo>
                    <a:pt x="2569848" y="364817"/>
                    <a:pt x="2459249" y="323960"/>
                    <a:pt x="2551893" y="354842"/>
                  </a:cubicBezTo>
                  <a:cubicBezTo>
                    <a:pt x="2597611" y="389130"/>
                    <a:pt x="2622075" y="410404"/>
                    <a:pt x="2674723" y="436728"/>
                  </a:cubicBezTo>
                  <a:cubicBezTo>
                    <a:pt x="2687590" y="443162"/>
                    <a:pt x="2702018" y="445827"/>
                    <a:pt x="2715666" y="450376"/>
                  </a:cubicBezTo>
                  <a:cubicBezTo>
                    <a:pt x="2742962" y="477671"/>
                    <a:pt x="2765435" y="510849"/>
                    <a:pt x="2797553" y="532262"/>
                  </a:cubicBezTo>
                  <a:cubicBezTo>
                    <a:pt x="2839671" y="560341"/>
                    <a:pt x="2844411" y="559636"/>
                    <a:pt x="2879439" y="600501"/>
                  </a:cubicBezTo>
                  <a:cubicBezTo>
                    <a:pt x="2966417" y="701974"/>
                    <a:pt x="2871536" y="609112"/>
                    <a:pt x="2974974" y="764274"/>
                  </a:cubicBezTo>
                  <a:lnTo>
                    <a:pt x="3002269" y="805218"/>
                  </a:lnTo>
                  <a:cubicBezTo>
                    <a:pt x="3030673" y="918832"/>
                    <a:pt x="2996088" y="806503"/>
                    <a:pt x="3043212" y="900752"/>
                  </a:cubicBezTo>
                  <a:cubicBezTo>
                    <a:pt x="3054168" y="922664"/>
                    <a:pt x="3060558" y="946604"/>
                    <a:pt x="3070508" y="968991"/>
                  </a:cubicBezTo>
                  <a:cubicBezTo>
                    <a:pt x="3078771" y="987582"/>
                    <a:pt x="3088705" y="1005385"/>
                    <a:pt x="3097804" y="1023582"/>
                  </a:cubicBezTo>
                  <a:cubicBezTo>
                    <a:pt x="3102353" y="1050877"/>
                    <a:pt x="3104740" y="1078622"/>
                    <a:pt x="3111451" y="1105468"/>
                  </a:cubicBezTo>
                  <a:cubicBezTo>
                    <a:pt x="3118429" y="1133381"/>
                    <a:pt x="3133104" y="1159142"/>
                    <a:pt x="3138747" y="1187355"/>
                  </a:cubicBezTo>
                  <a:lnTo>
                    <a:pt x="3152395" y="1255594"/>
                  </a:lnTo>
                  <a:cubicBezTo>
                    <a:pt x="3147846" y="1319283"/>
                    <a:pt x="3148219" y="1383517"/>
                    <a:pt x="3138747" y="1446662"/>
                  </a:cubicBezTo>
                  <a:cubicBezTo>
                    <a:pt x="3123657" y="1547262"/>
                    <a:pt x="3117496" y="1502812"/>
                    <a:pt x="3084156" y="1569492"/>
                  </a:cubicBezTo>
                  <a:cubicBezTo>
                    <a:pt x="3077722" y="1582359"/>
                    <a:pt x="3078488" y="1598466"/>
                    <a:pt x="3070508" y="1610436"/>
                  </a:cubicBezTo>
                  <a:cubicBezTo>
                    <a:pt x="3049491" y="1641962"/>
                    <a:pt x="3018834" y="1658533"/>
                    <a:pt x="2988621" y="1678674"/>
                  </a:cubicBezTo>
                  <a:cubicBezTo>
                    <a:pt x="2979523" y="1692322"/>
                    <a:pt x="2971827" y="1707017"/>
                    <a:pt x="2961326" y="1719618"/>
                  </a:cubicBezTo>
                  <a:cubicBezTo>
                    <a:pt x="2923534" y="1764969"/>
                    <a:pt x="2873354" y="1796463"/>
                    <a:pt x="2824848" y="1828800"/>
                  </a:cubicBezTo>
                  <a:cubicBezTo>
                    <a:pt x="2757076" y="1930459"/>
                    <a:pt x="2844183" y="1805597"/>
                    <a:pt x="2756609" y="1910686"/>
                  </a:cubicBezTo>
                  <a:cubicBezTo>
                    <a:pt x="2746108" y="1923287"/>
                    <a:pt x="2740912" y="1940031"/>
                    <a:pt x="2729314" y="1951630"/>
                  </a:cubicBezTo>
                  <a:cubicBezTo>
                    <a:pt x="2693335" y="1987610"/>
                    <a:pt x="2680760" y="1976913"/>
                    <a:pt x="2633780" y="1992573"/>
                  </a:cubicBezTo>
                  <a:cubicBezTo>
                    <a:pt x="2610539" y="2000320"/>
                    <a:pt x="2588782" y="2012121"/>
                    <a:pt x="2565541" y="2019868"/>
                  </a:cubicBezTo>
                  <a:cubicBezTo>
                    <a:pt x="2547746" y="2025799"/>
                    <a:pt x="2528513" y="2026930"/>
                    <a:pt x="2510950" y="2033516"/>
                  </a:cubicBezTo>
                  <a:cubicBezTo>
                    <a:pt x="2368225" y="2087039"/>
                    <a:pt x="2541884" y="2039432"/>
                    <a:pt x="2401768" y="2074459"/>
                  </a:cubicBezTo>
                  <a:cubicBezTo>
                    <a:pt x="2321440" y="2114624"/>
                    <a:pt x="2366481" y="2095320"/>
                    <a:pt x="2265290" y="2129050"/>
                  </a:cubicBezTo>
                  <a:cubicBezTo>
                    <a:pt x="2238095" y="2138115"/>
                    <a:pt x="2197177" y="2152918"/>
                    <a:pt x="2169756" y="2156346"/>
                  </a:cubicBezTo>
                  <a:cubicBezTo>
                    <a:pt x="2115399" y="2163141"/>
                    <a:pt x="2060428" y="2163944"/>
                    <a:pt x="2005983" y="2169994"/>
                  </a:cubicBezTo>
                  <a:cubicBezTo>
                    <a:pt x="1918308" y="2179736"/>
                    <a:pt x="1921333" y="2190417"/>
                    <a:pt x="1828562" y="2197289"/>
                  </a:cubicBezTo>
                  <a:cubicBezTo>
                    <a:pt x="1737712" y="2204018"/>
                    <a:pt x="1646517" y="2205072"/>
                    <a:pt x="1555607" y="2210937"/>
                  </a:cubicBezTo>
                  <a:cubicBezTo>
                    <a:pt x="1505463" y="2214172"/>
                    <a:pt x="1455523" y="2220036"/>
                    <a:pt x="1405481" y="2224585"/>
                  </a:cubicBezTo>
                  <a:cubicBezTo>
                    <a:pt x="1314496" y="2220036"/>
                    <a:pt x="1223227" y="2219440"/>
                    <a:pt x="1132526" y="2210937"/>
                  </a:cubicBezTo>
                  <a:cubicBezTo>
                    <a:pt x="1077424" y="2205771"/>
                    <a:pt x="968753" y="2183642"/>
                    <a:pt x="968753" y="2183642"/>
                  </a:cubicBezTo>
                  <a:cubicBezTo>
                    <a:pt x="852071" y="2144748"/>
                    <a:pt x="915416" y="2159915"/>
                    <a:pt x="777684" y="2142698"/>
                  </a:cubicBezTo>
                  <a:cubicBezTo>
                    <a:pt x="674769" y="2108392"/>
                    <a:pt x="801628" y="2154669"/>
                    <a:pt x="695798" y="2101755"/>
                  </a:cubicBezTo>
                  <a:cubicBezTo>
                    <a:pt x="682931" y="2095321"/>
                    <a:pt x="667430" y="2095094"/>
                    <a:pt x="654854" y="2088107"/>
                  </a:cubicBezTo>
                  <a:cubicBezTo>
                    <a:pt x="626177" y="2072175"/>
                    <a:pt x="600263" y="2051713"/>
                    <a:pt x="572968" y="2033516"/>
                  </a:cubicBezTo>
                  <a:cubicBezTo>
                    <a:pt x="559320" y="2024417"/>
                    <a:pt x="543622" y="2017820"/>
                    <a:pt x="532024" y="2006221"/>
                  </a:cubicBezTo>
                  <a:cubicBezTo>
                    <a:pt x="518376" y="1992573"/>
                    <a:pt x="507953" y="1974650"/>
                    <a:pt x="491081" y="1965277"/>
                  </a:cubicBezTo>
                  <a:cubicBezTo>
                    <a:pt x="465930" y="1951304"/>
                    <a:pt x="436490" y="1947080"/>
                    <a:pt x="409195" y="1937982"/>
                  </a:cubicBezTo>
                  <a:cubicBezTo>
                    <a:pt x="380030" y="1928260"/>
                    <a:pt x="343649" y="1914970"/>
                    <a:pt x="313660" y="1910686"/>
                  </a:cubicBezTo>
                  <a:cubicBezTo>
                    <a:pt x="300150" y="1908756"/>
                    <a:pt x="286365" y="1910686"/>
                    <a:pt x="272717" y="1910686"/>
                  </a:cubicBezTo>
                </a:path>
              </a:pathLst>
            </a:cu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500"/>
                            </p:stCondLst>
                            <p:childTnLst>
                              <p:par>
                                <p:cTn id="9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2" grpId="0" autoUpdateAnimBg="0"/>
      <p:bldP spid="63" grpId="0" autoUpdateAnimBg="0"/>
      <p:bldP spid="65" grpId="0" autoUpdateAnimBg="0"/>
      <p:bldP spid="66" grpId="0" autoUpdateAnimBg="0"/>
      <p:bldP spid="67" grpId="0" autoUpdateAnimBg="0"/>
      <p:bldP spid="69" grpId="0" animBg="1"/>
      <p:bldP spid="70" grpId="0" animBg="1"/>
      <p:bldP spid="71" grpId="0" animBg="1"/>
      <p:bldP spid="72" grpId="0" animBg="1"/>
      <p:bldP spid="73" grpId="0" animBg="1"/>
      <p:bldP spid="77" grpId="0" animBg="1"/>
      <p:bldP spid="78" grpId="0" animBg="1"/>
      <p:bldP spid="232" grpId="0" autoUpdateAnimBg="0"/>
      <p:bldP spid="234" grpId="0" autoUpdateAnimBg="0"/>
      <p:bldP spid="235" grpId="0" animBg="1"/>
      <p:bldP spid="236" grpId="0" autoUpdateAnimBg="0"/>
      <p:bldP spid="238" grpId="0" animBg="1"/>
      <p:bldP spid="23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266700"/>
            <a:ext cx="4378960" cy="672465"/>
            <a:chOff x="0" y="499"/>
            <a:chExt cx="6896" cy="1059"/>
          </a:xfrm>
        </p:grpSpPr>
        <p:sp>
          <p:nvSpPr>
            <p:cNvPr id="2" name="矩形 1"/>
            <p:cNvSpPr/>
            <p:nvPr/>
          </p:nvSpPr>
          <p:spPr>
            <a:xfrm>
              <a:off x="0" y="499"/>
              <a:ext cx="6896" cy="1059"/>
            </a:xfrm>
            <a:prstGeom prst="rect">
              <a:avLst/>
            </a:prstGeom>
            <a:solidFill>
              <a:srgbClr val="BFD3D1"/>
            </a:solidFill>
            <a:ln>
              <a:solidFill>
                <a:srgbClr val="BFD3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01" y="542"/>
              <a:ext cx="669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333300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lang="zh-CN" altLang="en-US" sz="3600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二、通货膨胀</a:t>
              </a:r>
            </a:p>
          </p:txBody>
        </p:sp>
      </p:grp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黑体" panose="02010609060101010101" pitchFamily="49" charset="-122"/>
                <a:ea typeface="黑体" panose="02010609060101010101" pitchFamily="49" charset="-122"/>
              </a:rPr>
              <a:pPr/>
              <a:t>28</a:t>
            </a:fld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0309860" y="1052830"/>
            <a:ext cx="735965" cy="700405"/>
          </a:xfrm>
          <a:prstGeom prst="rect">
            <a:avLst/>
          </a:prstGeom>
          <a:solidFill>
            <a:schemeClr val="accent1">
              <a:alpha val="0"/>
            </a:schemeClr>
          </a:solidFill>
          <a:ln w="88900">
            <a:solidFill>
              <a:srgbClr val="BFD3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689590" y="130175"/>
            <a:ext cx="1372870" cy="1306195"/>
          </a:xfrm>
          <a:prstGeom prst="rect">
            <a:avLst/>
          </a:prstGeom>
          <a:solidFill>
            <a:schemeClr val="accent1">
              <a:alpha val="0"/>
            </a:schemeClr>
          </a:solidFill>
          <a:ln w="88900">
            <a:solidFill>
              <a:srgbClr val="F9C4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Text Box 25">
            <a:extLst>
              <a:ext uri="{FF2B5EF4-FFF2-40B4-BE49-F238E27FC236}">
                <a16:creationId xmlns:a16="http://schemas.microsoft.com/office/drawing/2014/main" id="{445A84C3-22CA-C295-4424-1900002FC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9103" y="416146"/>
            <a:ext cx="1788473" cy="461665"/>
          </a:xfrm>
          <a:prstGeom prst="rect">
            <a:avLst/>
          </a:prstGeom>
          <a:solidFill>
            <a:srgbClr val="92D050">
              <a:alpha val="55000"/>
            </a:srgbClr>
          </a:solidFill>
          <a:ln w="3175">
            <a:solidFill>
              <a:srgbClr val="92D050"/>
            </a:solidFill>
            <a:prstDash val="dash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中国故事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F94717-810C-D35B-8323-7CC620565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750" y="1746548"/>
            <a:ext cx="7229475" cy="14192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7755253-474A-84D1-B133-1D9B7C95E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750" y="3641131"/>
            <a:ext cx="7258050" cy="14192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07904096"/>
      </p:ext>
    </p:extLst>
  </p:cSld>
  <p:clrMapOvr>
    <a:masterClrMapping/>
  </p:clrMapOvr>
  <p:transition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Freeform 59"/>
          <p:cNvSpPr>
            <a:spLocks/>
          </p:cNvSpPr>
          <p:nvPr/>
        </p:nvSpPr>
        <p:spPr bwMode="auto">
          <a:xfrm rot="3261764">
            <a:off x="7037738" y="913852"/>
            <a:ext cx="3093405" cy="1644606"/>
          </a:xfrm>
          <a:custGeom>
            <a:avLst/>
            <a:gdLst>
              <a:gd name="T0" fmla="*/ 0 w 1843"/>
              <a:gd name="T1" fmla="*/ 2147483647 h 637"/>
              <a:gd name="T2" fmla="*/ 2147483647 w 1843"/>
              <a:gd name="T3" fmla="*/ 2147483647 h 637"/>
              <a:gd name="T4" fmla="*/ 2147483647 w 1843"/>
              <a:gd name="T5" fmla="*/ 2147483647 h 637"/>
              <a:gd name="T6" fmla="*/ 2147483647 w 1843"/>
              <a:gd name="T7" fmla="*/ 2147483647 h 637"/>
              <a:gd name="T8" fmla="*/ 2147483647 w 1843"/>
              <a:gd name="T9" fmla="*/ 2147483647 h 637"/>
              <a:gd name="T10" fmla="*/ 2147483647 w 1843"/>
              <a:gd name="T11" fmla="*/ 2147483647 h 637"/>
              <a:gd name="T12" fmla="*/ 2147483647 w 1843"/>
              <a:gd name="T13" fmla="*/ 2147483647 h 637"/>
              <a:gd name="T14" fmla="*/ 2147483647 w 1843"/>
              <a:gd name="T15" fmla="*/ 2147483647 h 637"/>
              <a:gd name="T16" fmla="*/ 2147483647 w 1843"/>
              <a:gd name="T17" fmla="*/ 2147483647 h 637"/>
              <a:gd name="T18" fmla="*/ 2147483647 w 1843"/>
              <a:gd name="T19" fmla="*/ 2147483647 h 637"/>
              <a:gd name="T20" fmla="*/ 2147483647 w 1843"/>
              <a:gd name="T21" fmla="*/ 2147483647 h 637"/>
              <a:gd name="T22" fmla="*/ 2147483647 w 1843"/>
              <a:gd name="T23" fmla="*/ 2147483647 h 637"/>
              <a:gd name="T24" fmla="*/ 2147483647 w 1843"/>
              <a:gd name="T25" fmla="*/ 2147483647 h 637"/>
              <a:gd name="T26" fmla="*/ 2147483647 w 1843"/>
              <a:gd name="T27" fmla="*/ 2147483647 h 637"/>
              <a:gd name="T28" fmla="*/ 2147483647 w 1843"/>
              <a:gd name="T29" fmla="*/ 2147483647 h 637"/>
              <a:gd name="T30" fmla="*/ 2147483647 w 1843"/>
              <a:gd name="T31" fmla="*/ 2147483647 h 637"/>
              <a:gd name="T32" fmla="*/ 2147483647 w 1843"/>
              <a:gd name="T33" fmla="*/ 2147483647 h 637"/>
              <a:gd name="T34" fmla="*/ 2147483647 w 1843"/>
              <a:gd name="T35" fmla="*/ 0 h 637"/>
              <a:gd name="T36" fmla="*/ 2147483647 w 1843"/>
              <a:gd name="T37" fmla="*/ 2147483647 h 637"/>
              <a:gd name="T38" fmla="*/ 2147483647 w 1843"/>
              <a:gd name="T39" fmla="*/ 2147483647 h 637"/>
              <a:gd name="T40" fmla="*/ 2147483647 w 1843"/>
              <a:gd name="T41" fmla="*/ 2147483647 h 637"/>
              <a:gd name="T42" fmla="*/ 2147483647 w 1843"/>
              <a:gd name="T43" fmla="*/ 2147483647 h 637"/>
              <a:gd name="T44" fmla="*/ 2147483647 w 1843"/>
              <a:gd name="T45" fmla="*/ 2147483647 h 637"/>
              <a:gd name="T46" fmla="*/ 2147483647 w 1843"/>
              <a:gd name="T47" fmla="*/ 2147483647 h 637"/>
              <a:gd name="T48" fmla="*/ 2147483647 w 1843"/>
              <a:gd name="T49" fmla="*/ 2147483647 h 637"/>
              <a:gd name="T50" fmla="*/ 2147483647 w 1843"/>
              <a:gd name="T51" fmla="*/ 2147483647 h 637"/>
              <a:gd name="T52" fmla="*/ 2147483647 w 1843"/>
              <a:gd name="T53" fmla="*/ 2147483647 h 637"/>
              <a:gd name="T54" fmla="*/ 2147483647 w 1843"/>
              <a:gd name="T55" fmla="*/ 2147483647 h 637"/>
              <a:gd name="T56" fmla="*/ 2147483647 w 1843"/>
              <a:gd name="T57" fmla="*/ 2147483647 h 637"/>
              <a:gd name="T58" fmla="*/ 2147483647 w 1843"/>
              <a:gd name="T59" fmla="*/ 2147483647 h 637"/>
              <a:gd name="T60" fmla="*/ 2147483647 w 1843"/>
              <a:gd name="T61" fmla="*/ 2147483647 h 637"/>
              <a:gd name="T62" fmla="*/ 2147483647 w 1843"/>
              <a:gd name="T63" fmla="*/ 2147483647 h 637"/>
              <a:gd name="T64" fmla="*/ 2147483647 w 1843"/>
              <a:gd name="T65" fmla="*/ 2147483647 h 637"/>
              <a:gd name="T66" fmla="*/ 0 w 1843"/>
              <a:gd name="T67" fmla="*/ 2147483647 h 637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843"/>
              <a:gd name="T103" fmla="*/ 0 h 637"/>
              <a:gd name="T104" fmla="*/ 1843 w 1843"/>
              <a:gd name="T105" fmla="*/ 637 h 637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843" h="637">
                <a:moveTo>
                  <a:pt x="0" y="609"/>
                </a:moveTo>
                <a:lnTo>
                  <a:pt x="3" y="637"/>
                </a:lnTo>
                <a:lnTo>
                  <a:pt x="261" y="609"/>
                </a:lnTo>
                <a:lnTo>
                  <a:pt x="386" y="590"/>
                </a:lnTo>
                <a:lnTo>
                  <a:pt x="515" y="572"/>
                </a:lnTo>
                <a:lnTo>
                  <a:pt x="640" y="551"/>
                </a:lnTo>
                <a:lnTo>
                  <a:pt x="762" y="525"/>
                </a:lnTo>
                <a:lnTo>
                  <a:pt x="884" y="496"/>
                </a:lnTo>
                <a:lnTo>
                  <a:pt x="898" y="494"/>
                </a:lnTo>
                <a:lnTo>
                  <a:pt x="1006" y="460"/>
                </a:lnTo>
                <a:lnTo>
                  <a:pt x="1125" y="415"/>
                </a:lnTo>
                <a:lnTo>
                  <a:pt x="1233" y="368"/>
                </a:lnTo>
                <a:lnTo>
                  <a:pt x="1342" y="319"/>
                </a:lnTo>
                <a:lnTo>
                  <a:pt x="1443" y="264"/>
                </a:lnTo>
                <a:lnTo>
                  <a:pt x="1545" y="206"/>
                </a:lnTo>
                <a:lnTo>
                  <a:pt x="1647" y="146"/>
                </a:lnTo>
                <a:lnTo>
                  <a:pt x="1843" y="21"/>
                </a:lnTo>
                <a:lnTo>
                  <a:pt x="1820" y="0"/>
                </a:lnTo>
                <a:lnTo>
                  <a:pt x="1620" y="125"/>
                </a:lnTo>
                <a:lnTo>
                  <a:pt x="1518" y="185"/>
                </a:lnTo>
                <a:lnTo>
                  <a:pt x="1416" y="243"/>
                </a:lnTo>
                <a:lnTo>
                  <a:pt x="1315" y="298"/>
                </a:lnTo>
                <a:lnTo>
                  <a:pt x="1206" y="347"/>
                </a:lnTo>
                <a:lnTo>
                  <a:pt x="1098" y="394"/>
                </a:lnTo>
                <a:lnTo>
                  <a:pt x="993" y="436"/>
                </a:lnTo>
                <a:lnTo>
                  <a:pt x="871" y="473"/>
                </a:lnTo>
                <a:lnTo>
                  <a:pt x="884" y="483"/>
                </a:lnTo>
                <a:lnTo>
                  <a:pt x="884" y="468"/>
                </a:lnTo>
                <a:lnTo>
                  <a:pt x="762" y="496"/>
                </a:lnTo>
                <a:lnTo>
                  <a:pt x="640" y="522"/>
                </a:lnTo>
                <a:lnTo>
                  <a:pt x="515" y="543"/>
                </a:lnTo>
                <a:lnTo>
                  <a:pt x="386" y="562"/>
                </a:lnTo>
                <a:lnTo>
                  <a:pt x="261" y="580"/>
                </a:lnTo>
                <a:lnTo>
                  <a:pt x="0" y="609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accent4">
                <a:lumMod val="40000"/>
                <a:lumOff val="6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CN" altLang="en-US" sz="2000" i="1"/>
          </a:p>
        </p:txBody>
      </p:sp>
      <p:grpSp>
        <p:nvGrpSpPr>
          <p:cNvPr id="21" name="组合 20"/>
          <p:cNvGrpSpPr/>
          <p:nvPr/>
        </p:nvGrpSpPr>
        <p:grpSpPr>
          <a:xfrm>
            <a:off x="0" y="266700"/>
            <a:ext cx="4378960" cy="672465"/>
            <a:chOff x="0" y="499"/>
            <a:chExt cx="6896" cy="1059"/>
          </a:xfrm>
        </p:grpSpPr>
        <p:sp>
          <p:nvSpPr>
            <p:cNvPr id="2" name="矩形 1"/>
            <p:cNvSpPr/>
            <p:nvPr/>
          </p:nvSpPr>
          <p:spPr>
            <a:xfrm>
              <a:off x="0" y="499"/>
              <a:ext cx="6896" cy="1059"/>
            </a:xfrm>
            <a:prstGeom prst="rect">
              <a:avLst/>
            </a:prstGeom>
            <a:solidFill>
              <a:srgbClr val="BFD3D1"/>
            </a:solidFill>
            <a:ln>
              <a:solidFill>
                <a:srgbClr val="BFD3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01" y="542"/>
              <a:ext cx="669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333300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lang="zh-CN" altLang="en-US" sz="3600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二、通货膨胀</a:t>
              </a:r>
            </a:p>
          </p:txBody>
        </p:sp>
      </p:grp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黑体" panose="02010609060101010101" pitchFamily="49" charset="-122"/>
                <a:ea typeface="黑体" panose="02010609060101010101" pitchFamily="49" charset="-122"/>
              </a:rPr>
              <a:pPr/>
              <a:t>29</a:t>
            </a:fld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1160" y="1261745"/>
            <a:ext cx="2722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>
                <a:srgbClr val="333300"/>
              </a:buClr>
              <a:buSzTx/>
              <a:buFont typeface="Wingdings" panose="05000000000000000000" pitchFamily="2" charset="2"/>
              <a:buNone/>
              <a:defRPr/>
            </a:pPr>
            <a:r>
              <a:rPr lang="zh-CN" altLang="en-US" sz="2000" kern="0" noProof="0" dirty="0">
                <a:ln>
                  <a:noFill/>
                </a:ln>
                <a:solidFill>
                  <a:srgbClr val="3333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（二）通货膨胀的成因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81380" y="1944370"/>
            <a:ext cx="38785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266700" algn="l">
              <a:lnSpc>
                <a:spcPct val="140000"/>
              </a:lnSpc>
            </a:pPr>
            <a:r>
              <a:rPr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图11-5 </a:t>
            </a:r>
            <a:r>
              <a:rPr sz="2000" dirty="0" err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成本推动型的通货膨胀</a:t>
            </a:r>
            <a:endParaRPr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0309860" y="1052830"/>
            <a:ext cx="735965" cy="700405"/>
          </a:xfrm>
          <a:prstGeom prst="rect">
            <a:avLst/>
          </a:prstGeom>
          <a:solidFill>
            <a:schemeClr val="accent1">
              <a:alpha val="0"/>
            </a:schemeClr>
          </a:solidFill>
          <a:ln w="88900">
            <a:solidFill>
              <a:srgbClr val="BFD3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689590" y="130175"/>
            <a:ext cx="1372870" cy="1306195"/>
          </a:xfrm>
          <a:prstGeom prst="rect">
            <a:avLst/>
          </a:prstGeom>
          <a:solidFill>
            <a:schemeClr val="accent1">
              <a:alpha val="0"/>
            </a:schemeClr>
          </a:solidFill>
          <a:ln w="88900">
            <a:solidFill>
              <a:srgbClr val="F9C4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4861" name="文本框 334860"/>
          <p:cNvSpPr txBox="1"/>
          <p:nvPr/>
        </p:nvSpPr>
        <p:spPr>
          <a:xfrm>
            <a:off x="4131310" y="5635943"/>
            <a:ext cx="515938" cy="471487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6784620" y="750388"/>
            <a:ext cx="7053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kumimoji="1" lang="en-US" altLang="zh-CN" sz="2000" i="1">
                <a:solidFill>
                  <a:srgbClr val="000000"/>
                </a:solidFill>
              </a:rPr>
              <a:t> </a:t>
            </a:r>
            <a:endParaRPr kumimoji="1" lang="en-US" altLang="zh-CN" sz="2000" i="1"/>
          </a:p>
        </p:txBody>
      </p:sp>
      <p:grpSp>
        <p:nvGrpSpPr>
          <p:cNvPr id="15" name="Group 6"/>
          <p:cNvGrpSpPr>
            <a:grpSpLocks/>
          </p:cNvGrpSpPr>
          <p:nvPr/>
        </p:nvGrpSpPr>
        <p:grpSpPr bwMode="auto">
          <a:xfrm>
            <a:off x="6211532" y="3160213"/>
            <a:ext cx="4598988" cy="161925"/>
            <a:chOff x="2249" y="3226"/>
            <a:chExt cx="2897" cy="102"/>
          </a:xfrm>
        </p:grpSpPr>
        <p:sp>
          <p:nvSpPr>
            <p:cNvPr id="16" name="Line 7"/>
            <p:cNvSpPr>
              <a:spLocks noChangeShapeType="1"/>
            </p:cNvSpPr>
            <p:nvPr/>
          </p:nvSpPr>
          <p:spPr bwMode="auto">
            <a:xfrm>
              <a:off x="2249" y="3275"/>
              <a:ext cx="2772" cy="1"/>
            </a:xfrm>
            <a:prstGeom prst="lin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5014" y="3226"/>
              <a:ext cx="132" cy="102"/>
            </a:xfrm>
            <a:custGeom>
              <a:avLst/>
              <a:gdLst>
                <a:gd name="T0" fmla="*/ 0 w 132"/>
                <a:gd name="T1" fmla="*/ 102 h 102"/>
                <a:gd name="T2" fmla="*/ 132 w 132"/>
                <a:gd name="T3" fmla="*/ 52 h 102"/>
                <a:gd name="T4" fmla="*/ 0 w 132"/>
                <a:gd name="T5" fmla="*/ 0 h 102"/>
                <a:gd name="T6" fmla="*/ 0 w 132"/>
                <a:gd name="T7" fmla="*/ 102 h 10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2"/>
                <a:gd name="T13" fmla="*/ 0 h 102"/>
                <a:gd name="T14" fmla="*/ 132 w 132"/>
                <a:gd name="T15" fmla="*/ 102 h 10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2" h="102">
                  <a:moveTo>
                    <a:pt x="0" y="102"/>
                  </a:moveTo>
                  <a:lnTo>
                    <a:pt x="132" y="52"/>
                  </a:lnTo>
                  <a:lnTo>
                    <a:pt x="0" y="0"/>
                  </a:lnTo>
                  <a:lnTo>
                    <a:pt x="0" y="102"/>
                  </a:lnTo>
                  <a:close/>
                </a:path>
              </a:pathLst>
            </a:custGeom>
            <a:solidFill>
              <a:srgbClr val="000000"/>
            </a:solidFill>
            <a:ln w="317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</p:grpSp>
      <p:grpSp>
        <p:nvGrpSpPr>
          <p:cNvPr id="18" name="Group 9"/>
          <p:cNvGrpSpPr>
            <a:grpSpLocks/>
          </p:cNvGrpSpPr>
          <p:nvPr/>
        </p:nvGrpSpPr>
        <p:grpSpPr bwMode="auto">
          <a:xfrm>
            <a:off x="6108345" y="331288"/>
            <a:ext cx="209550" cy="2906713"/>
            <a:chOff x="2184" y="1444"/>
            <a:chExt cx="132" cy="1831"/>
          </a:xfrm>
        </p:grpSpPr>
        <p:sp>
          <p:nvSpPr>
            <p:cNvPr id="19" name="Line 10"/>
            <p:cNvSpPr>
              <a:spLocks noChangeShapeType="1"/>
            </p:cNvSpPr>
            <p:nvPr/>
          </p:nvSpPr>
          <p:spPr bwMode="auto">
            <a:xfrm flipV="1">
              <a:off x="2249" y="1538"/>
              <a:ext cx="1" cy="1737"/>
            </a:xfrm>
            <a:prstGeom prst="lin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20" name="Freeform 11"/>
            <p:cNvSpPr>
              <a:spLocks/>
            </p:cNvSpPr>
            <p:nvPr/>
          </p:nvSpPr>
          <p:spPr bwMode="auto">
            <a:xfrm>
              <a:off x="2184" y="1444"/>
              <a:ext cx="132" cy="102"/>
            </a:xfrm>
            <a:custGeom>
              <a:avLst/>
              <a:gdLst>
                <a:gd name="T0" fmla="*/ 132 w 132"/>
                <a:gd name="T1" fmla="*/ 102 h 102"/>
                <a:gd name="T2" fmla="*/ 68 w 132"/>
                <a:gd name="T3" fmla="*/ 0 h 102"/>
                <a:gd name="T4" fmla="*/ 0 w 132"/>
                <a:gd name="T5" fmla="*/ 102 h 102"/>
                <a:gd name="T6" fmla="*/ 132 w 132"/>
                <a:gd name="T7" fmla="*/ 102 h 10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2"/>
                <a:gd name="T13" fmla="*/ 0 h 102"/>
                <a:gd name="T14" fmla="*/ 132 w 132"/>
                <a:gd name="T15" fmla="*/ 102 h 10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2" h="102">
                  <a:moveTo>
                    <a:pt x="132" y="102"/>
                  </a:moveTo>
                  <a:lnTo>
                    <a:pt x="68" y="0"/>
                  </a:lnTo>
                  <a:lnTo>
                    <a:pt x="0" y="102"/>
                  </a:lnTo>
                  <a:lnTo>
                    <a:pt x="132" y="102"/>
                  </a:lnTo>
                  <a:close/>
                </a:path>
              </a:pathLst>
            </a:custGeom>
            <a:solidFill>
              <a:srgbClr val="000000"/>
            </a:solidFill>
            <a:ln w="317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</p:grp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10453332" y="3339601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/>
            <a:r>
              <a:rPr kumimoji="1" lang="en-US" altLang="zh-CN" sz="2000" i="1">
                <a:solidFill>
                  <a:srgbClr val="000000"/>
                </a:solidFill>
              </a:rPr>
              <a:t>y</a:t>
            </a:r>
            <a:endParaRPr kumimoji="1" lang="en-US" altLang="zh-CN" sz="2000" i="1"/>
          </a:p>
        </p:txBody>
      </p:sp>
      <p:sp>
        <p:nvSpPr>
          <p:cNvPr id="24" name="Rectangle 14"/>
          <p:cNvSpPr>
            <a:spLocks noChangeArrowheads="1"/>
          </p:cNvSpPr>
          <p:nvPr/>
        </p:nvSpPr>
        <p:spPr bwMode="auto">
          <a:xfrm>
            <a:off x="5795015" y="476722"/>
            <a:ext cx="17152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kumimoji="1" lang="en-US" altLang="zh-CN" sz="2000" i="1" dirty="0">
                <a:solidFill>
                  <a:srgbClr val="000000"/>
                </a:solidFill>
              </a:rPr>
              <a:t>P</a:t>
            </a:r>
            <a:endParaRPr kumimoji="1" lang="en-US" altLang="zh-CN" sz="2000" i="1" dirty="0"/>
          </a:p>
        </p:txBody>
      </p:sp>
      <p:sp>
        <p:nvSpPr>
          <p:cNvPr id="25" name="Rectangle 15"/>
          <p:cNvSpPr>
            <a:spLocks noChangeArrowheads="1"/>
          </p:cNvSpPr>
          <p:nvPr/>
        </p:nvSpPr>
        <p:spPr bwMode="auto">
          <a:xfrm>
            <a:off x="5798190" y="1516535"/>
            <a:ext cx="31418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kumimoji="1" lang="en-US" altLang="zh-CN" sz="2000" i="1">
                <a:solidFill>
                  <a:srgbClr val="000000"/>
                </a:solidFill>
              </a:rPr>
              <a:t>P3</a:t>
            </a:r>
            <a:endParaRPr kumimoji="1" lang="en-US" altLang="zh-CN" sz="2000" i="1"/>
          </a:p>
        </p:txBody>
      </p:sp>
      <p:sp>
        <p:nvSpPr>
          <p:cNvPr id="26" name="Rectangle 16"/>
          <p:cNvSpPr>
            <a:spLocks noChangeArrowheads="1"/>
          </p:cNvSpPr>
          <p:nvPr/>
        </p:nvSpPr>
        <p:spPr bwMode="auto">
          <a:xfrm>
            <a:off x="5798190" y="1840385"/>
            <a:ext cx="31418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kumimoji="1" lang="en-US" altLang="zh-CN" sz="2000" i="1">
                <a:solidFill>
                  <a:srgbClr val="000000"/>
                </a:solidFill>
              </a:rPr>
              <a:t>P2</a:t>
            </a:r>
            <a:endParaRPr kumimoji="1" lang="en-US" altLang="zh-CN" sz="2000" i="1"/>
          </a:p>
        </p:txBody>
      </p:sp>
      <p:sp>
        <p:nvSpPr>
          <p:cNvPr id="27" name="Rectangle 17"/>
          <p:cNvSpPr>
            <a:spLocks noChangeArrowheads="1"/>
          </p:cNvSpPr>
          <p:nvPr/>
        </p:nvSpPr>
        <p:spPr bwMode="auto">
          <a:xfrm>
            <a:off x="5798190" y="2164235"/>
            <a:ext cx="31418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kumimoji="1" lang="en-US" altLang="zh-CN" sz="2000" i="1">
                <a:solidFill>
                  <a:srgbClr val="000000"/>
                </a:solidFill>
              </a:rPr>
              <a:t>P1</a:t>
            </a:r>
            <a:endParaRPr kumimoji="1" lang="en-US" altLang="zh-CN" sz="2000" i="1"/>
          </a:p>
        </p:txBody>
      </p:sp>
      <p:sp>
        <p:nvSpPr>
          <p:cNvPr id="28" name="Rectangle 18"/>
          <p:cNvSpPr>
            <a:spLocks noChangeArrowheads="1"/>
          </p:cNvSpPr>
          <p:nvPr/>
        </p:nvSpPr>
        <p:spPr bwMode="auto">
          <a:xfrm>
            <a:off x="6162320" y="2309313"/>
            <a:ext cx="7053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kumimoji="1" lang="en-US" altLang="zh-CN" sz="2000" i="1">
                <a:solidFill>
                  <a:srgbClr val="000000"/>
                </a:solidFill>
              </a:rPr>
              <a:t> </a:t>
            </a:r>
            <a:endParaRPr kumimoji="1" lang="en-US" altLang="zh-CN" sz="2000" i="1"/>
          </a:p>
        </p:txBody>
      </p:sp>
      <p:grpSp>
        <p:nvGrpSpPr>
          <p:cNvPr id="30" name="Group 19"/>
          <p:cNvGrpSpPr>
            <a:grpSpLocks/>
          </p:cNvGrpSpPr>
          <p:nvPr/>
        </p:nvGrpSpPr>
        <p:grpSpPr bwMode="auto">
          <a:xfrm>
            <a:off x="6205182" y="2331538"/>
            <a:ext cx="2662238" cy="30163"/>
            <a:chOff x="2249" y="2750"/>
            <a:chExt cx="1677" cy="19"/>
          </a:xfrm>
        </p:grpSpPr>
        <p:sp>
          <p:nvSpPr>
            <p:cNvPr id="31" name="Rectangle 20"/>
            <p:cNvSpPr>
              <a:spLocks noChangeArrowheads="1"/>
            </p:cNvSpPr>
            <p:nvPr/>
          </p:nvSpPr>
          <p:spPr bwMode="auto">
            <a:xfrm>
              <a:off x="2249" y="2750"/>
              <a:ext cx="23" cy="19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32" name="Rectangle 21"/>
            <p:cNvSpPr>
              <a:spLocks noChangeArrowheads="1"/>
            </p:cNvSpPr>
            <p:nvPr/>
          </p:nvSpPr>
          <p:spPr bwMode="auto">
            <a:xfrm>
              <a:off x="2296" y="2750"/>
              <a:ext cx="24" cy="19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33" name="Rectangle 22"/>
            <p:cNvSpPr>
              <a:spLocks noChangeArrowheads="1"/>
            </p:cNvSpPr>
            <p:nvPr/>
          </p:nvSpPr>
          <p:spPr bwMode="auto">
            <a:xfrm>
              <a:off x="2343" y="2750"/>
              <a:ext cx="24" cy="19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34" name="Rectangle 23"/>
            <p:cNvSpPr>
              <a:spLocks noChangeArrowheads="1"/>
            </p:cNvSpPr>
            <p:nvPr/>
          </p:nvSpPr>
          <p:spPr bwMode="auto">
            <a:xfrm>
              <a:off x="2391" y="2750"/>
              <a:ext cx="24" cy="19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35" name="Rectangle 24"/>
            <p:cNvSpPr>
              <a:spLocks noChangeArrowheads="1"/>
            </p:cNvSpPr>
            <p:nvPr/>
          </p:nvSpPr>
          <p:spPr bwMode="auto">
            <a:xfrm>
              <a:off x="2438" y="2750"/>
              <a:ext cx="24" cy="19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36" name="Rectangle 25"/>
            <p:cNvSpPr>
              <a:spLocks noChangeArrowheads="1"/>
            </p:cNvSpPr>
            <p:nvPr/>
          </p:nvSpPr>
          <p:spPr bwMode="auto">
            <a:xfrm>
              <a:off x="2486" y="2750"/>
              <a:ext cx="24" cy="19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37" name="Rectangle 26"/>
            <p:cNvSpPr>
              <a:spLocks noChangeArrowheads="1"/>
            </p:cNvSpPr>
            <p:nvPr/>
          </p:nvSpPr>
          <p:spPr bwMode="auto">
            <a:xfrm>
              <a:off x="2533" y="2750"/>
              <a:ext cx="24" cy="19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38" name="Rectangle 27"/>
            <p:cNvSpPr>
              <a:spLocks noChangeArrowheads="1"/>
            </p:cNvSpPr>
            <p:nvPr/>
          </p:nvSpPr>
          <p:spPr bwMode="auto">
            <a:xfrm>
              <a:off x="2581" y="2750"/>
              <a:ext cx="23" cy="19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39" name="Rectangle 28"/>
            <p:cNvSpPr>
              <a:spLocks noChangeArrowheads="1"/>
            </p:cNvSpPr>
            <p:nvPr/>
          </p:nvSpPr>
          <p:spPr bwMode="auto">
            <a:xfrm>
              <a:off x="2628" y="2750"/>
              <a:ext cx="24" cy="19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40" name="Rectangle 29"/>
            <p:cNvSpPr>
              <a:spLocks noChangeArrowheads="1"/>
            </p:cNvSpPr>
            <p:nvPr/>
          </p:nvSpPr>
          <p:spPr bwMode="auto">
            <a:xfrm>
              <a:off x="2676" y="2750"/>
              <a:ext cx="23" cy="19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41" name="Rectangle 30"/>
            <p:cNvSpPr>
              <a:spLocks noChangeArrowheads="1"/>
            </p:cNvSpPr>
            <p:nvPr/>
          </p:nvSpPr>
          <p:spPr bwMode="auto">
            <a:xfrm>
              <a:off x="2723" y="2750"/>
              <a:ext cx="24" cy="19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42" name="Rectangle 31"/>
            <p:cNvSpPr>
              <a:spLocks noChangeArrowheads="1"/>
            </p:cNvSpPr>
            <p:nvPr/>
          </p:nvSpPr>
          <p:spPr bwMode="auto">
            <a:xfrm>
              <a:off x="2771" y="2750"/>
              <a:ext cx="23" cy="19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43" name="Rectangle 32"/>
            <p:cNvSpPr>
              <a:spLocks noChangeArrowheads="1"/>
            </p:cNvSpPr>
            <p:nvPr/>
          </p:nvSpPr>
          <p:spPr bwMode="auto">
            <a:xfrm>
              <a:off x="2818" y="2750"/>
              <a:ext cx="24" cy="19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44" name="Rectangle 33"/>
            <p:cNvSpPr>
              <a:spLocks noChangeArrowheads="1"/>
            </p:cNvSpPr>
            <p:nvPr/>
          </p:nvSpPr>
          <p:spPr bwMode="auto">
            <a:xfrm>
              <a:off x="2865" y="2750"/>
              <a:ext cx="24" cy="19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45" name="Rectangle 34"/>
            <p:cNvSpPr>
              <a:spLocks noChangeArrowheads="1"/>
            </p:cNvSpPr>
            <p:nvPr/>
          </p:nvSpPr>
          <p:spPr bwMode="auto">
            <a:xfrm>
              <a:off x="2913" y="2750"/>
              <a:ext cx="24" cy="19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46" name="Rectangle 35"/>
            <p:cNvSpPr>
              <a:spLocks noChangeArrowheads="1"/>
            </p:cNvSpPr>
            <p:nvPr/>
          </p:nvSpPr>
          <p:spPr bwMode="auto">
            <a:xfrm>
              <a:off x="2960" y="2750"/>
              <a:ext cx="24" cy="19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47" name="Rectangle 36"/>
            <p:cNvSpPr>
              <a:spLocks noChangeArrowheads="1"/>
            </p:cNvSpPr>
            <p:nvPr/>
          </p:nvSpPr>
          <p:spPr bwMode="auto">
            <a:xfrm>
              <a:off x="3008" y="2750"/>
              <a:ext cx="23" cy="19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48" name="Rectangle 37"/>
            <p:cNvSpPr>
              <a:spLocks noChangeArrowheads="1"/>
            </p:cNvSpPr>
            <p:nvPr/>
          </p:nvSpPr>
          <p:spPr bwMode="auto">
            <a:xfrm>
              <a:off x="3055" y="2750"/>
              <a:ext cx="24" cy="19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49" name="Rectangle 38"/>
            <p:cNvSpPr>
              <a:spLocks noChangeArrowheads="1"/>
            </p:cNvSpPr>
            <p:nvPr/>
          </p:nvSpPr>
          <p:spPr bwMode="auto">
            <a:xfrm>
              <a:off x="3103" y="2750"/>
              <a:ext cx="23" cy="19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50" name="Rectangle 39"/>
            <p:cNvSpPr>
              <a:spLocks noChangeArrowheads="1"/>
            </p:cNvSpPr>
            <p:nvPr/>
          </p:nvSpPr>
          <p:spPr bwMode="auto">
            <a:xfrm>
              <a:off x="3150" y="2750"/>
              <a:ext cx="24" cy="19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51" name="Rectangle 40"/>
            <p:cNvSpPr>
              <a:spLocks noChangeArrowheads="1"/>
            </p:cNvSpPr>
            <p:nvPr/>
          </p:nvSpPr>
          <p:spPr bwMode="auto">
            <a:xfrm>
              <a:off x="3198" y="2750"/>
              <a:ext cx="23" cy="19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52" name="Rectangle 41"/>
            <p:cNvSpPr>
              <a:spLocks noChangeArrowheads="1"/>
            </p:cNvSpPr>
            <p:nvPr/>
          </p:nvSpPr>
          <p:spPr bwMode="auto">
            <a:xfrm>
              <a:off x="3245" y="2750"/>
              <a:ext cx="24" cy="19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53" name="Rectangle 42"/>
            <p:cNvSpPr>
              <a:spLocks noChangeArrowheads="1"/>
            </p:cNvSpPr>
            <p:nvPr/>
          </p:nvSpPr>
          <p:spPr bwMode="auto">
            <a:xfrm>
              <a:off x="3292" y="2750"/>
              <a:ext cx="24" cy="19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54" name="Rectangle 43"/>
            <p:cNvSpPr>
              <a:spLocks noChangeArrowheads="1"/>
            </p:cNvSpPr>
            <p:nvPr/>
          </p:nvSpPr>
          <p:spPr bwMode="auto">
            <a:xfrm>
              <a:off x="3340" y="2750"/>
              <a:ext cx="24" cy="19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55" name="Rectangle 44"/>
            <p:cNvSpPr>
              <a:spLocks noChangeArrowheads="1"/>
            </p:cNvSpPr>
            <p:nvPr/>
          </p:nvSpPr>
          <p:spPr bwMode="auto">
            <a:xfrm>
              <a:off x="3387" y="2750"/>
              <a:ext cx="24" cy="19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56" name="Rectangle 45"/>
            <p:cNvSpPr>
              <a:spLocks noChangeArrowheads="1"/>
            </p:cNvSpPr>
            <p:nvPr/>
          </p:nvSpPr>
          <p:spPr bwMode="auto">
            <a:xfrm>
              <a:off x="3435" y="2750"/>
              <a:ext cx="24" cy="19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57" name="Rectangle 46"/>
            <p:cNvSpPr>
              <a:spLocks noChangeArrowheads="1"/>
            </p:cNvSpPr>
            <p:nvPr/>
          </p:nvSpPr>
          <p:spPr bwMode="auto">
            <a:xfrm>
              <a:off x="3482" y="2750"/>
              <a:ext cx="24" cy="19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58" name="Rectangle 47"/>
            <p:cNvSpPr>
              <a:spLocks noChangeArrowheads="1"/>
            </p:cNvSpPr>
            <p:nvPr/>
          </p:nvSpPr>
          <p:spPr bwMode="auto">
            <a:xfrm>
              <a:off x="3530" y="2750"/>
              <a:ext cx="23" cy="19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59" name="Rectangle 48"/>
            <p:cNvSpPr>
              <a:spLocks noChangeArrowheads="1"/>
            </p:cNvSpPr>
            <p:nvPr/>
          </p:nvSpPr>
          <p:spPr bwMode="auto">
            <a:xfrm>
              <a:off x="3577" y="2750"/>
              <a:ext cx="24" cy="19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60" name="Rectangle 49"/>
            <p:cNvSpPr>
              <a:spLocks noChangeArrowheads="1"/>
            </p:cNvSpPr>
            <p:nvPr/>
          </p:nvSpPr>
          <p:spPr bwMode="auto">
            <a:xfrm>
              <a:off x="3625" y="2750"/>
              <a:ext cx="23" cy="19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61" name="Rectangle 50"/>
            <p:cNvSpPr>
              <a:spLocks noChangeArrowheads="1"/>
            </p:cNvSpPr>
            <p:nvPr/>
          </p:nvSpPr>
          <p:spPr bwMode="auto">
            <a:xfrm>
              <a:off x="3672" y="2750"/>
              <a:ext cx="24" cy="19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62" name="Rectangle 51"/>
            <p:cNvSpPr>
              <a:spLocks noChangeArrowheads="1"/>
            </p:cNvSpPr>
            <p:nvPr/>
          </p:nvSpPr>
          <p:spPr bwMode="auto">
            <a:xfrm>
              <a:off x="3720" y="2750"/>
              <a:ext cx="23" cy="19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63" name="Rectangle 52"/>
            <p:cNvSpPr>
              <a:spLocks noChangeArrowheads="1"/>
            </p:cNvSpPr>
            <p:nvPr/>
          </p:nvSpPr>
          <p:spPr bwMode="auto">
            <a:xfrm>
              <a:off x="3767" y="2750"/>
              <a:ext cx="24" cy="19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64" name="Rectangle 53"/>
            <p:cNvSpPr>
              <a:spLocks noChangeArrowheads="1"/>
            </p:cNvSpPr>
            <p:nvPr/>
          </p:nvSpPr>
          <p:spPr bwMode="auto">
            <a:xfrm>
              <a:off x="3814" y="2750"/>
              <a:ext cx="24" cy="19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65" name="Rectangle 54"/>
            <p:cNvSpPr>
              <a:spLocks noChangeArrowheads="1"/>
            </p:cNvSpPr>
            <p:nvPr/>
          </p:nvSpPr>
          <p:spPr bwMode="auto">
            <a:xfrm>
              <a:off x="3862" y="2750"/>
              <a:ext cx="24" cy="19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66" name="Rectangle 55"/>
            <p:cNvSpPr>
              <a:spLocks noChangeArrowheads="1"/>
            </p:cNvSpPr>
            <p:nvPr/>
          </p:nvSpPr>
          <p:spPr bwMode="auto">
            <a:xfrm>
              <a:off x="3909" y="2750"/>
              <a:ext cx="17" cy="19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</p:grpSp>
      <p:sp>
        <p:nvSpPr>
          <p:cNvPr id="67" name="Freeform 56"/>
          <p:cNvSpPr>
            <a:spLocks/>
          </p:cNvSpPr>
          <p:nvPr/>
        </p:nvSpPr>
        <p:spPr bwMode="auto">
          <a:xfrm>
            <a:off x="6932257" y="1763213"/>
            <a:ext cx="2689225" cy="1163638"/>
          </a:xfrm>
          <a:custGeom>
            <a:avLst/>
            <a:gdLst>
              <a:gd name="T0" fmla="*/ 0 w 1694"/>
              <a:gd name="T1" fmla="*/ 2147483647 h 733"/>
              <a:gd name="T2" fmla="*/ 2147483647 w 1694"/>
              <a:gd name="T3" fmla="*/ 2147483647 h 733"/>
              <a:gd name="T4" fmla="*/ 2147483647 w 1694"/>
              <a:gd name="T5" fmla="*/ 2147483647 h 733"/>
              <a:gd name="T6" fmla="*/ 2147483647 w 1694"/>
              <a:gd name="T7" fmla="*/ 2147483647 h 733"/>
              <a:gd name="T8" fmla="*/ 2147483647 w 1694"/>
              <a:gd name="T9" fmla="*/ 2147483647 h 733"/>
              <a:gd name="T10" fmla="*/ 2147483647 w 1694"/>
              <a:gd name="T11" fmla="*/ 2147483647 h 733"/>
              <a:gd name="T12" fmla="*/ 2147483647 w 1694"/>
              <a:gd name="T13" fmla="*/ 2147483647 h 733"/>
              <a:gd name="T14" fmla="*/ 2147483647 w 1694"/>
              <a:gd name="T15" fmla="*/ 2147483647 h 733"/>
              <a:gd name="T16" fmla="*/ 2147483647 w 1694"/>
              <a:gd name="T17" fmla="*/ 2147483647 h 733"/>
              <a:gd name="T18" fmla="*/ 2147483647 w 1694"/>
              <a:gd name="T19" fmla="*/ 2147483647 h 733"/>
              <a:gd name="T20" fmla="*/ 2147483647 w 1694"/>
              <a:gd name="T21" fmla="*/ 2147483647 h 733"/>
              <a:gd name="T22" fmla="*/ 2147483647 w 1694"/>
              <a:gd name="T23" fmla="*/ 2147483647 h 733"/>
              <a:gd name="T24" fmla="*/ 2147483647 w 1694"/>
              <a:gd name="T25" fmla="*/ 2147483647 h 733"/>
              <a:gd name="T26" fmla="*/ 2147483647 w 1694"/>
              <a:gd name="T27" fmla="*/ 2147483647 h 733"/>
              <a:gd name="T28" fmla="*/ 2147483647 w 1694"/>
              <a:gd name="T29" fmla="*/ 2147483647 h 733"/>
              <a:gd name="T30" fmla="*/ 2147483647 w 1694"/>
              <a:gd name="T31" fmla="*/ 2147483647 h 733"/>
              <a:gd name="T32" fmla="*/ 2147483647 w 1694"/>
              <a:gd name="T33" fmla="*/ 2147483647 h 733"/>
              <a:gd name="T34" fmla="*/ 2147483647 w 1694"/>
              <a:gd name="T35" fmla="*/ 0 h 733"/>
              <a:gd name="T36" fmla="*/ 2147483647 w 1694"/>
              <a:gd name="T37" fmla="*/ 2147483647 h 733"/>
              <a:gd name="T38" fmla="*/ 2147483647 w 1694"/>
              <a:gd name="T39" fmla="*/ 2147483647 h 733"/>
              <a:gd name="T40" fmla="*/ 2147483647 w 1694"/>
              <a:gd name="T41" fmla="*/ 2147483647 h 733"/>
              <a:gd name="T42" fmla="*/ 2147483647 w 1694"/>
              <a:gd name="T43" fmla="*/ 2147483647 h 733"/>
              <a:gd name="T44" fmla="*/ 2147483647 w 1694"/>
              <a:gd name="T45" fmla="*/ 2147483647 h 733"/>
              <a:gd name="T46" fmla="*/ 2147483647 w 1694"/>
              <a:gd name="T47" fmla="*/ 2147483647 h 733"/>
              <a:gd name="T48" fmla="*/ 2147483647 w 1694"/>
              <a:gd name="T49" fmla="*/ 2147483647 h 733"/>
              <a:gd name="T50" fmla="*/ 2147483647 w 1694"/>
              <a:gd name="T51" fmla="*/ 2147483647 h 733"/>
              <a:gd name="T52" fmla="*/ 2147483647 w 1694"/>
              <a:gd name="T53" fmla="*/ 2147483647 h 733"/>
              <a:gd name="T54" fmla="*/ 2147483647 w 1694"/>
              <a:gd name="T55" fmla="*/ 2147483647 h 733"/>
              <a:gd name="T56" fmla="*/ 2147483647 w 1694"/>
              <a:gd name="T57" fmla="*/ 2147483647 h 733"/>
              <a:gd name="T58" fmla="*/ 2147483647 w 1694"/>
              <a:gd name="T59" fmla="*/ 2147483647 h 733"/>
              <a:gd name="T60" fmla="*/ 2147483647 w 1694"/>
              <a:gd name="T61" fmla="*/ 2147483647 h 733"/>
              <a:gd name="T62" fmla="*/ 2147483647 w 1694"/>
              <a:gd name="T63" fmla="*/ 2147483647 h 733"/>
              <a:gd name="T64" fmla="*/ 2147483647 w 1694"/>
              <a:gd name="T65" fmla="*/ 2147483647 h 733"/>
              <a:gd name="T66" fmla="*/ 0 w 1694"/>
              <a:gd name="T67" fmla="*/ 2147483647 h 733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694"/>
              <a:gd name="T103" fmla="*/ 0 h 733"/>
              <a:gd name="T104" fmla="*/ 1694 w 1694"/>
              <a:gd name="T105" fmla="*/ 733 h 733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694" h="733">
                <a:moveTo>
                  <a:pt x="0" y="707"/>
                </a:moveTo>
                <a:lnTo>
                  <a:pt x="7" y="733"/>
                </a:lnTo>
                <a:lnTo>
                  <a:pt x="240" y="702"/>
                </a:lnTo>
                <a:lnTo>
                  <a:pt x="359" y="684"/>
                </a:lnTo>
                <a:lnTo>
                  <a:pt x="474" y="663"/>
                </a:lnTo>
                <a:lnTo>
                  <a:pt x="589" y="637"/>
                </a:lnTo>
                <a:lnTo>
                  <a:pt x="701" y="608"/>
                </a:lnTo>
                <a:lnTo>
                  <a:pt x="810" y="572"/>
                </a:lnTo>
                <a:lnTo>
                  <a:pt x="823" y="569"/>
                </a:lnTo>
                <a:lnTo>
                  <a:pt x="928" y="530"/>
                </a:lnTo>
                <a:lnTo>
                  <a:pt x="1033" y="480"/>
                </a:lnTo>
                <a:lnTo>
                  <a:pt x="1135" y="425"/>
                </a:lnTo>
                <a:lnTo>
                  <a:pt x="1233" y="365"/>
                </a:lnTo>
                <a:lnTo>
                  <a:pt x="1328" y="303"/>
                </a:lnTo>
                <a:lnTo>
                  <a:pt x="1420" y="235"/>
                </a:lnTo>
                <a:lnTo>
                  <a:pt x="1511" y="164"/>
                </a:lnTo>
                <a:lnTo>
                  <a:pt x="1694" y="20"/>
                </a:lnTo>
                <a:lnTo>
                  <a:pt x="1667" y="0"/>
                </a:lnTo>
                <a:lnTo>
                  <a:pt x="1484" y="143"/>
                </a:lnTo>
                <a:lnTo>
                  <a:pt x="1393" y="214"/>
                </a:lnTo>
                <a:lnTo>
                  <a:pt x="1301" y="282"/>
                </a:lnTo>
                <a:lnTo>
                  <a:pt x="1206" y="344"/>
                </a:lnTo>
                <a:lnTo>
                  <a:pt x="1108" y="404"/>
                </a:lnTo>
                <a:lnTo>
                  <a:pt x="1006" y="459"/>
                </a:lnTo>
                <a:lnTo>
                  <a:pt x="911" y="506"/>
                </a:lnTo>
                <a:lnTo>
                  <a:pt x="796" y="548"/>
                </a:lnTo>
                <a:lnTo>
                  <a:pt x="810" y="558"/>
                </a:lnTo>
                <a:lnTo>
                  <a:pt x="810" y="543"/>
                </a:lnTo>
                <a:lnTo>
                  <a:pt x="701" y="579"/>
                </a:lnTo>
                <a:lnTo>
                  <a:pt x="589" y="608"/>
                </a:lnTo>
                <a:lnTo>
                  <a:pt x="474" y="634"/>
                </a:lnTo>
                <a:lnTo>
                  <a:pt x="359" y="655"/>
                </a:lnTo>
                <a:lnTo>
                  <a:pt x="240" y="673"/>
                </a:lnTo>
                <a:lnTo>
                  <a:pt x="0" y="707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CN" altLang="en-US" sz="2000" i="1"/>
          </a:p>
        </p:txBody>
      </p:sp>
      <p:sp>
        <p:nvSpPr>
          <p:cNvPr id="68" name="Rectangle 57"/>
          <p:cNvSpPr>
            <a:spLocks noChangeArrowheads="1"/>
          </p:cNvSpPr>
          <p:nvPr/>
        </p:nvSpPr>
        <p:spPr bwMode="auto">
          <a:xfrm>
            <a:off x="10035820" y="2537913"/>
            <a:ext cx="35747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kumimoji="1" lang="en-US" altLang="zh-CN" sz="2000" i="1">
                <a:solidFill>
                  <a:srgbClr val="000000"/>
                </a:solidFill>
              </a:rPr>
              <a:t>AD</a:t>
            </a:r>
            <a:endParaRPr kumimoji="1" lang="en-US" altLang="zh-CN" sz="2000" i="1"/>
          </a:p>
        </p:txBody>
      </p:sp>
      <p:sp>
        <p:nvSpPr>
          <p:cNvPr id="69" name="Freeform 58"/>
          <p:cNvSpPr>
            <a:spLocks/>
          </p:cNvSpPr>
          <p:nvPr/>
        </p:nvSpPr>
        <p:spPr bwMode="auto">
          <a:xfrm>
            <a:off x="6932257" y="1431426"/>
            <a:ext cx="2689225" cy="1168400"/>
          </a:xfrm>
          <a:custGeom>
            <a:avLst/>
            <a:gdLst>
              <a:gd name="T0" fmla="*/ 0 w 1694"/>
              <a:gd name="T1" fmla="*/ 2147483647 h 736"/>
              <a:gd name="T2" fmla="*/ 2147483647 w 1694"/>
              <a:gd name="T3" fmla="*/ 2147483647 h 736"/>
              <a:gd name="T4" fmla="*/ 2147483647 w 1694"/>
              <a:gd name="T5" fmla="*/ 2147483647 h 736"/>
              <a:gd name="T6" fmla="*/ 2147483647 w 1694"/>
              <a:gd name="T7" fmla="*/ 2147483647 h 736"/>
              <a:gd name="T8" fmla="*/ 2147483647 w 1694"/>
              <a:gd name="T9" fmla="*/ 2147483647 h 736"/>
              <a:gd name="T10" fmla="*/ 2147483647 w 1694"/>
              <a:gd name="T11" fmla="*/ 2147483647 h 736"/>
              <a:gd name="T12" fmla="*/ 2147483647 w 1694"/>
              <a:gd name="T13" fmla="*/ 2147483647 h 736"/>
              <a:gd name="T14" fmla="*/ 2147483647 w 1694"/>
              <a:gd name="T15" fmla="*/ 2147483647 h 736"/>
              <a:gd name="T16" fmla="*/ 2147483647 w 1694"/>
              <a:gd name="T17" fmla="*/ 2147483647 h 736"/>
              <a:gd name="T18" fmla="*/ 2147483647 w 1694"/>
              <a:gd name="T19" fmla="*/ 2147483647 h 736"/>
              <a:gd name="T20" fmla="*/ 2147483647 w 1694"/>
              <a:gd name="T21" fmla="*/ 2147483647 h 736"/>
              <a:gd name="T22" fmla="*/ 2147483647 w 1694"/>
              <a:gd name="T23" fmla="*/ 2147483647 h 736"/>
              <a:gd name="T24" fmla="*/ 2147483647 w 1694"/>
              <a:gd name="T25" fmla="*/ 2147483647 h 736"/>
              <a:gd name="T26" fmla="*/ 2147483647 w 1694"/>
              <a:gd name="T27" fmla="*/ 2147483647 h 736"/>
              <a:gd name="T28" fmla="*/ 2147483647 w 1694"/>
              <a:gd name="T29" fmla="*/ 2147483647 h 736"/>
              <a:gd name="T30" fmla="*/ 2147483647 w 1694"/>
              <a:gd name="T31" fmla="*/ 2147483647 h 736"/>
              <a:gd name="T32" fmla="*/ 2147483647 w 1694"/>
              <a:gd name="T33" fmla="*/ 2147483647 h 736"/>
              <a:gd name="T34" fmla="*/ 2147483647 w 1694"/>
              <a:gd name="T35" fmla="*/ 0 h 736"/>
              <a:gd name="T36" fmla="*/ 2147483647 w 1694"/>
              <a:gd name="T37" fmla="*/ 2147483647 h 736"/>
              <a:gd name="T38" fmla="*/ 2147483647 w 1694"/>
              <a:gd name="T39" fmla="*/ 2147483647 h 736"/>
              <a:gd name="T40" fmla="*/ 2147483647 w 1694"/>
              <a:gd name="T41" fmla="*/ 2147483647 h 736"/>
              <a:gd name="T42" fmla="*/ 2147483647 w 1694"/>
              <a:gd name="T43" fmla="*/ 2147483647 h 736"/>
              <a:gd name="T44" fmla="*/ 2147483647 w 1694"/>
              <a:gd name="T45" fmla="*/ 2147483647 h 736"/>
              <a:gd name="T46" fmla="*/ 2147483647 w 1694"/>
              <a:gd name="T47" fmla="*/ 2147483647 h 736"/>
              <a:gd name="T48" fmla="*/ 2147483647 w 1694"/>
              <a:gd name="T49" fmla="*/ 2147483647 h 736"/>
              <a:gd name="T50" fmla="*/ 2147483647 w 1694"/>
              <a:gd name="T51" fmla="*/ 2147483647 h 736"/>
              <a:gd name="T52" fmla="*/ 2147483647 w 1694"/>
              <a:gd name="T53" fmla="*/ 2147483647 h 736"/>
              <a:gd name="T54" fmla="*/ 2147483647 w 1694"/>
              <a:gd name="T55" fmla="*/ 2147483647 h 736"/>
              <a:gd name="T56" fmla="*/ 2147483647 w 1694"/>
              <a:gd name="T57" fmla="*/ 2147483647 h 736"/>
              <a:gd name="T58" fmla="*/ 2147483647 w 1694"/>
              <a:gd name="T59" fmla="*/ 2147483647 h 736"/>
              <a:gd name="T60" fmla="*/ 2147483647 w 1694"/>
              <a:gd name="T61" fmla="*/ 2147483647 h 736"/>
              <a:gd name="T62" fmla="*/ 2147483647 w 1694"/>
              <a:gd name="T63" fmla="*/ 2147483647 h 736"/>
              <a:gd name="T64" fmla="*/ 2147483647 w 1694"/>
              <a:gd name="T65" fmla="*/ 2147483647 h 736"/>
              <a:gd name="T66" fmla="*/ 0 w 1694"/>
              <a:gd name="T67" fmla="*/ 2147483647 h 7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694"/>
              <a:gd name="T103" fmla="*/ 0 h 736"/>
              <a:gd name="T104" fmla="*/ 1694 w 1694"/>
              <a:gd name="T105" fmla="*/ 736 h 7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694" h="736">
                <a:moveTo>
                  <a:pt x="0" y="710"/>
                </a:moveTo>
                <a:lnTo>
                  <a:pt x="7" y="736"/>
                </a:lnTo>
                <a:lnTo>
                  <a:pt x="240" y="705"/>
                </a:lnTo>
                <a:lnTo>
                  <a:pt x="359" y="687"/>
                </a:lnTo>
                <a:lnTo>
                  <a:pt x="474" y="663"/>
                </a:lnTo>
                <a:lnTo>
                  <a:pt x="589" y="639"/>
                </a:lnTo>
                <a:lnTo>
                  <a:pt x="701" y="608"/>
                </a:lnTo>
                <a:lnTo>
                  <a:pt x="810" y="574"/>
                </a:lnTo>
                <a:lnTo>
                  <a:pt x="823" y="572"/>
                </a:lnTo>
                <a:lnTo>
                  <a:pt x="928" y="532"/>
                </a:lnTo>
                <a:lnTo>
                  <a:pt x="1033" y="483"/>
                </a:lnTo>
                <a:lnTo>
                  <a:pt x="1135" y="428"/>
                </a:lnTo>
                <a:lnTo>
                  <a:pt x="1233" y="368"/>
                </a:lnTo>
                <a:lnTo>
                  <a:pt x="1328" y="303"/>
                </a:lnTo>
                <a:lnTo>
                  <a:pt x="1420" y="237"/>
                </a:lnTo>
                <a:lnTo>
                  <a:pt x="1511" y="167"/>
                </a:lnTo>
                <a:lnTo>
                  <a:pt x="1694" y="20"/>
                </a:lnTo>
                <a:lnTo>
                  <a:pt x="1667" y="0"/>
                </a:lnTo>
                <a:lnTo>
                  <a:pt x="1484" y="146"/>
                </a:lnTo>
                <a:lnTo>
                  <a:pt x="1393" y="216"/>
                </a:lnTo>
                <a:lnTo>
                  <a:pt x="1301" y="282"/>
                </a:lnTo>
                <a:lnTo>
                  <a:pt x="1206" y="347"/>
                </a:lnTo>
                <a:lnTo>
                  <a:pt x="1108" y="407"/>
                </a:lnTo>
                <a:lnTo>
                  <a:pt x="1006" y="462"/>
                </a:lnTo>
                <a:lnTo>
                  <a:pt x="911" y="509"/>
                </a:lnTo>
                <a:lnTo>
                  <a:pt x="796" y="551"/>
                </a:lnTo>
                <a:lnTo>
                  <a:pt x="810" y="561"/>
                </a:lnTo>
                <a:lnTo>
                  <a:pt x="810" y="545"/>
                </a:lnTo>
                <a:lnTo>
                  <a:pt x="701" y="579"/>
                </a:lnTo>
                <a:lnTo>
                  <a:pt x="589" y="611"/>
                </a:lnTo>
                <a:lnTo>
                  <a:pt x="474" y="634"/>
                </a:lnTo>
                <a:lnTo>
                  <a:pt x="359" y="658"/>
                </a:lnTo>
                <a:lnTo>
                  <a:pt x="240" y="676"/>
                </a:lnTo>
                <a:lnTo>
                  <a:pt x="0" y="71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CN" altLang="en-US" sz="2000" i="1"/>
          </a:p>
        </p:txBody>
      </p:sp>
      <p:sp>
        <p:nvSpPr>
          <p:cNvPr id="70" name="Freeform 59"/>
          <p:cNvSpPr>
            <a:spLocks/>
          </p:cNvSpPr>
          <p:nvPr/>
        </p:nvSpPr>
        <p:spPr bwMode="auto">
          <a:xfrm>
            <a:off x="6695720" y="945651"/>
            <a:ext cx="2925762" cy="1011237"/>
          </a:xfrm>
          <a:custGeom>
            <a:avLst/>
            <a:gdLst>
              <a:gd name="T0" fmla="*/ 0 w 1843"/>
              <a:gd name="T1" fmla="*/ 2147483647 h 637"/>
              <a:gd name="T2" fmla="*/ 2147483647 w 1843"/>
              <a:gd name="T3" fmla="*/ 2147483647 h 637"/>
              <a:gd name="T4" fmla="*/ 2147483647 w 1843"/>
              <a:gd name="T5" fmla="*/ 2147483647 h 637"/>
              <a:gd name="T6" fmla="*/ 2147483647 w 1843"/>
              <a:gd name="T7" fmla="*/ 2147483647 h 637"/>
              <a:gd name="T8" fmla="*/ 2147483647 w 1843"/>
              <a:gd name="T9" fmla="*/ 2147483647 h 637"/>
              <a:gd name="T10" fmla="*/ 2147483647 w 1843"/>
              <a:gd name="T11" fmla="*/ 2147483647 h 637"/>
              <a:gd name="T12" fmla="*/ 2147483647 w 1843"/>
              <a:gd name="T13" fmla="*/ 2147483647 h 637"/>
              <a:gd name="T14" fmla="*/ 2147483647 w 1843"/>
              <a:gd name="T15" fmla="*/ 2147483647 h 637"/>
              <a:gd name="T16" fmla="*/ 2147483647 w 1843"/>
              <a:gd name="T17" fmla="*/ 2147483647 h 637"/>
              <a:gd name="T18" fmla="*/ 2147483647 w 1843"/>
              <a:gd name="T19" fmla="*/ 2147483647 h 637"/>
              <a:gd name="T20" fmla="*/ 2147483647 w 1843"/>
              <a:gd name="T21" fmla="*/ 2147483647 h 637"/>
              <a:gd name="T22" fmla="*/ 2147483647 w 1843"/>
              <a:gd name="T23" fmla="*/ 2147483647 h 637"/>
              <a:gd name="T24" fmla="*/ 2147483647 w 1843"/>
              <a:gd name="T25" fmla="*/ 2147483647 h 637"/>
              <a:gd name="T26" fmla="*/ 2147483647 w 1843"/>
              <a:gd name="T27" fmla="*/ 2147483647 h 637"/>
              <a:gd name="T28" fmla="*/ 2147483647 w 1843"/>
              <a:gd name="T29" fmla="*/ 2147483647 h 637"/>
              <a:gd name="T30" fmla="*/ 2147483647 w 1843"/>
              <a:gd name="T31" fmla="*/ 2147483647 h 637"/>
              <a:gd name="T32" fmla="*/ 2147483647 w 1843"/>
              <a:gd name="T33" fmla="*/ 2147483647 h 637"/>
              <a:gd name="T34" fmla="*/ 2147483647 w 1843"/>
              <a:gd name="T35" fmla="*/ 0 h 637"/>
              <a:gd name="T36" fmla="*/ 2147483647 w 1843"/>
              <a:gd name="T37" fmla="*/ 2147483647 h 637"/>
              <a:gd name="T38" fmla="*/ 2147483647 w 1843"/>
              <a:gd name="T39" fmla="*/ 2147483647 h 637"/>
              <a:gd name="T40" fmla="*/ 2147483647 w 1843"/>
              <a:gd name="T41" fmla="*/ 2147483647 h 637"/>
              <a:gd name="T42" fmla="*/ 2147483647 w 1843"/>
              <a:gd name="T43" fmla="*/ 2147483647 h 637"/>
              <a:gd name="T44" fmla="*/ 2147483647 w 1843"/>
              <a:gd name="T45" fmla="*/ 2147483647 h 637"/>
              <a:gd name="T46" fmla="*/ 2147483647 w 1843"/>
              <a:gd name="T47" fmla="*/ 2147483647 h 637"/>
              <a:gd name="T48" fmla="*/ 2147483647 w 1843"/>
              <a:gd name="T49" fmla="*/ 2147483647 h 637"/>
              <a:gd name="T50" fmla="*/ 2147483647 w 1843"/>
              <a:gd name="T51" fmla="*/ 2147483647 h 637"/>
              <a:gd name="T52" fmla="*/ 2147483647 w 1843"/>
              <a:gd name="T53" fmla="*/ 2147483647 h 637"/>
              <a:gd name="T54" fmla="*/ 2147483647 w 1843"/>
              <a:gd name="T55" fmla="*/ 2147483647 h 637"/>
              <a:gd name="T56" fmla="*/ 2147483647 w 1843"/>
              <a:gd name="T57" fmla="*/ 2147483647 h 637"/>
              <a:gd name="T58" fmla="*/ 2147483647 w 1843"/>
              <a:gd name="T59" fmla="*/ 2147483647 h 637"/>
              <a:gd name="T60" fmla="*/ 2147483647 w 1843"/>
              <a:gd name="T61" fmla="*/ 2147483647 h 637"/>
              <a:gd name="T62" fmla="*/ 2147483647 w 1843"/>
              <a:gd name="T63" fmla="*/ 2147483647 h 637"/>
              <a:gd name="T64" fmla="*/ 2147483647 w 1843"/>
              <a:gd name="T65" fmla="*/ 2147483647 h 637"/>
              <a:gd name="T66" fmla="*/ 0 w 1843"/>
              <a:gd name="T67" fmla="*/ 2147483647 h 637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843"/>
              <a:gd name="T103" fmla="*/ 0 h 637"/>
              <a:gd name="T104" fmla="*/ 1843 w 1843"/>
              <a:gd name="T105" fmla="*/ 637 h 637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843" h="637">
                <a:moveTo>
                  <a:pt x="0" y="609"/>
                </a:moveTo>
                <a:lnTo>
                  <a:pt x="3" y="637"/>
                </a:lnTo>
                <a:lnTo>
                  <a:pt x="261" y="609"/>
                </a:lnTo>
                <a:lnTo>
                  <a:pt x="386" y="590"/>
                </a:lnTo>
                <a:lnTo>
                  <a:pt x="515" y="572"/>
                </a:lnTo>
                <a:lnTo>
                  <a:pt x="640" y="551"/>
                </a:lnTo>
                <a:lnTo>
                  <a:pt x="762" y="525"/>
                </a:lnTo>
                <a:lnTo>
                  <a:pt x="884" y="496"/>
                </a:lnTo>
                <a:lnTo>
                  <a:pt x="898" y="494"/>
                </a:lnTo>
                <a:lnTo>
                  <a:pt x="1006" y="460"/>
                </a:lnTo>
                <a:lnTo>
                  <a:pt x="1125" y="415"/>
                </a:lnTo>
                <a:lnTo>
                  <a:pt x="1233" y="368"/>
                </a:lnTo>
                <a:lnTo>
                  <a:pt x="1342" y="319"/>
                </a:lnTo>
                <a:lnTo>
                  <a:pt x="1443" y="264"/>
                </a:lnTo>
                <a:lnTo>
                  <a:pt x="1545" y="206"/>
                </a:lnTo>
                <a:lnTo>
                  <a:pt x="1647" y="146"/>
                </a:lnTo>
                <a:lnTo>
                  <a:pt x="1843" y="21"/>
                </a:lnTo>
                <a:lnTo>
                  <a:pt x="1820" y="0"/>
                </a:lnTo>
                <a:lnTo>
                  <a:pt x="1620" y="125"/>
                </a:lnTo>
                <a:lnTo>
                  <a:pt x="1518" y="185"/>
                </a:lnTo>
                <a:lnTo>
                  <a:pt x="1416" y="243"/>
                </a:lnTo>
                <a:lnTo>
                  <a:pt x="1315" y="298"/>
                </a:lnTo>
                <a:lnTo>
                  <a:pt x="1206" y="347"/>
                </a:lnTo>
                <a:lnTo>
                  <a:pt x="1098" y="394"/>
                </a:lnTo>
                <a:lnTo>
                  <a:pt x="993" y="436"/>
                </a:lnTo>
                <a:lnTo>
                  <a:pt x="871" y="473"/>
                </a:lnTo>
                <a:lnTo>
                  <a:pt x="884" y="483"/>
                </a:lnTo>
                <a:lnTo>
                  <a:pt x="884" y="468"/>
                </a:lnTo>
                <a:lnTo>
                  <a:pt x="762" y="496"/>
                </a:lnTo>
                <a:lnTo>
                  <a:pt x="640" y="522"/>
                </a:lnTo>
                <a:lnTo>
                  <a:pt x="515" y="543"/>
                </a:lnTo>
                <a:lnTo>
                  <a:pt x="386" y="562"/>
                </a:lnTo>
                <a:lnTo>
                  <a:pt x="261" y="580"/>
                </a:lnTo>
                <a:lnTo>
                  <a:pt x="0" y="609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CN" altLang="en-US" sz="2000" i="1"/>
          </a:p>
        </p:txBody>
      </p:sp>
      <p:sp>
        <p:nvSpPr>
          <p:cNvPr id="72" name="Rectangle 61"/>
          <p:cNvSpPr>
            <a:spLocks noChangeArrowheads="1"/>
          </p:cNvSpPr>
          <p:nvPr/>
        </p:nvSpPr>
        <p:spPr bwMode="auto">
          <a:xfrm>
            <a:off x="9794520" y="436063"/>
            <a:ext cx="34304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kumimoji="1" lang="en-US" altLang="zh-CN" sz="2000" i="1">
                <a:solidFill>
                  <a:srgbClr val="000000"/>
                </a:solidFill>
              </a:rPr>
              <a:t>AS</a:t>
            </a:r>
            <a:endParaRPr kumimoji="1" lang="en-US" altLang="zh-CN" sz="2000" i="1"/>
          </a:p>
        </p:txBody>
      </p:sp>
      <p:grpSp>
        <p:nvGrpSpPr>
          <p:cNvPr id="73" name="Group 62"/>
          <p:cNvGrpSpPr>
            <a:grpSpLocks/>
          </p:cNvGrpSpPr>
          <p:nvPr/>
        </p:nvGrpSpPr>
        <p:grpSpPr bwMode="auto">
          <a:xfrm>
            <a:off x="7889520" y="1771151"/>
            <a:ext cx="38100" cy="1455737"/>
            <a:chOff x="3306" y="2351"/>
            <a:chExt cx="24" cy="917"/>
          </a:xfrm>
        </p:grpSpPr>
        <p:sp>
          <p:nvSpPr>
            <p:cNvPr id="74" name="Rectangle 63"/>
            <p:cNvSpPr>
              <a:spLocks noChangeArrowheads="1"/>
            </p:cNvSpPr>
            <p:nvPr/>
          </p:nvSpPr>
          <p:spPr bwMode="auto">
            <a:xfrm>
              <a:off x="3306" y="2351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75" name="Rectangle 64"/>
            <p:cNvSpPr>
              <a:spLocks noChangeArrowheads="1"/>
            </p:cNvSpPr>
            <p:nvPr/>
          </p:nvSpPr>
          <p:spPr bwMode="auto">
            <a:xfrm>
              <a:off x="3306" y="2387"/>
              <a:ext cx="24" cy="19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76" name="Rectangle 65"/>
            <p:cNvSpPr>
              <a:spLocks noChangeArrowheads="1"/>
            </p:cNvSpPr>
            <p:nvPr/>
          </p:nvSpPr>
          <p:spPr bwMode="auto">
            <a:xfrm>
              <a:off x="3306" y="2424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77" name="Rectangle 66"/>
            <p:cNvSpPr>
              <a:spLocks noChangeArrowheads="1"/>
            </p:cNvSpPr>
            <p:nvPr/>
          </p:nvSpPr>
          <p:spPr bwMode="auto">
            <a:xfrm>
              <a:off x="3306" y="2460"/>
              <a:ext cx="24" cy="19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78" name="Rectangle 67"/>
            <p:cNvSpPr>
              <a:spLocks noChangeArrowheads="1"/>
            </p:cNvSpPr>
            <p:nvPr/>
          </p:nvSpPr>
          <p:spPr bwMode="auto">
            <a:xfrm>
              <a:off x="3306" y="2497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79" name="Rectangle 68"/>
            <p:cNvSpPr>
              <a:spLocks noChangeArrowheads="1"/>
            </p:cNvSpPr>
            <p:nvPr/>
          </p:nvSpPr>
          <p:spPr bwMode="auto">
            <a:xfrm>
              <a:off x="3306" y="2534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80" name="Rectangle 69"/>
            <p:cNvSpPr>
              <a:spLocks noChangeArrowheads="1"/>
            </p:cNvSpPr>
            <p:nvPr/>
          </p:nvSpPr>
          <p:spPr bwMode="auto">
            <a:xfrm>
              <a:off x="3306" y="2570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81" name="Rectangle 70"/>
            <p:cNvSpPr>
              <a:spLocks noChangeArrowheads="1"/>
            </p:cNvSpPr>
            <p:nvPr/>
          </p:nvSpPr>
          <p:spPr bwMode="auto">
            <a:xfrm>
              <a:off x="3306" y="2607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82" name="Rectangle 71"/>
            <p:cNvSpPr>
              <a:spLocks noChangeArrowheads="1"/>
            </p:cNvSpPr>
            <p:nvPr/>
          </p:nvSpPr>
          <p:spPr bwMode="auto">
            <a:xfrm>
              <a:off x="3306" y="2643"/>
              <a:ext cx="24" cy="19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83" name="Rectangle 72"/>
            <p:cNvSpPr>
              <a:spLocks noChangeArrowheads="1"/>
            </p:cNvSpPr>
            <p:nvPr/>
          </p:nvSpPr>
          <p:spPr bwMode="auto">
            <a:xfrm>
              <a:off x="3306" y="2680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84" name="Rectangle 73"/>
            <p:cNvSpPr>
              <a:spLocks noChangeArrowheads="1"/>
            </p:cNvSpPr>
            <p:nvPr/>
          </p:nvSpPr>
          <p:spPr bwMode="auto">
            <a:xfrm>
              <a:off x="3306" y="2716"/>
              <a:ext cx="24" cy="19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85" name="Rectangle 74"/>
            <p:cNvSpPr>
              <a:spLocks noChangeArrowheads="1"/>
            </p:cNvSpPr>
            <p:nvPr/>
          </p:nvSpPr>
          <p:spPr bwMode="auto">
            <a:xfrm>
              <a:off x="3306" y="2753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86" name="Rectangle 75"/>
            <p:cNvSpPr>
              <a:spLocks noChangeArrowheads="1"/>
            </p:cNvSpPr>
            <p:nvPr/>
          </p:nvSpPr>
          <p:spPr bwMode="auto">
            <a:xfrm>
              <a:off x="3306" y="2790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87" name="Rectangle 76"/>
            <p:cNvSpPr>
              <a:spLocks noChangeArrowheads="1"/>
            </p:cNvSpPr>
            <p:nvPr/>
          </p:nvSpPr>
          <p:spPr bwMode="auto">
            <a:xfrm>
              <a:off x="3306" y="2826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88" name="Rectangle 77"/>
            <p:cNvSpPr>
              <a:spLocks noChangeArrowheads="1"/>
            </p:cNvSpPr>
            <p:nvPr/>
          </p:nvSpPr>
          <p:spPr bwMode="auto">
            <a:xfrm>
              <a:off x="3306" y="2863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89" name="Rectangle 78"/>
            <p:cNvSpPr>
              <a:spLocks noChangeArrowheads="1"/>
            </p:cNvSpPr>
            <p:nvPr/>
          </p:nvSpPr>
          <p:spPr bwMode="auto">
            <a:xfrm>
              <a:off x="3306" y="2899"/>
              <a:ext cx="24" cy="19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90" name="Rectangle 79"/>
            <p:cNvSpPr>
              <a:spLocks noChangeArrowheads="1"/>
            </p:cNvSpPr>
            <p:nvPr/>
          </p:nvSpPr>
          <p:spPr bwMode="auto">
            <a:xfrm>
              <a:off x="3306" y="2936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91" name="Rectangle 80"/>
            <p:cNvSpPr>
              <a:spLocks noChangeArrowheads="1"/>
            </p:cNvSpPr>
            <p:nvPr/>
          </p:nvSpPr>
          <p:spPr bwMode="auto">
            <a:xfrm>
              <a:off x="3306" y="2972"/>
              <a:ext cx="24" cy="19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92" name="Rectangle 81"/>
            <p:cNvSpPr>
              <a:spLocks noChangeArrowheads="1"/>
            </p:cNvSpPr>
            <p:nvPr/>
          </p:nvSpPr>
          <p:spPr bwMode="auto">
            <a:xfrm>
              <a:off x="3306" y="3009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93" name="Rectangle 82"/>
            <p:cNvSpPr>
              <a:spLocks noChangeArrowheads="1"/>
            </p:cNvSpPr>
            <p:nvPr/>
          </p:nvSpPr>
          <p:spPr bwMode="auto">
            <a:xfrm>
              <a:off x="3306" y="3046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94" name="Rectangle 83"/>
            <p:cNvSpPr>
              <a:spLocks noChangeArrowheads="1"/>
            </p:cNvSpPr>
            <p:nvPr/>
          </p:nvSpPr>
          <p:spPr bwMode="auto">
            <a:xfrm>
              <a:off x="3306" y="3082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95" name="Rectangle 84"/>
            <p:cNvSpPr>
              <a:spLocks noChangeArrowheads="1"/>
            </p:cNvSpPr>
            <p:nvPr/>
          </p:nvSpPr>
          <p:spPr bwMode="auto">
            <a:xfrm>
              <a:off x="3306" y="3119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96" name="Rectangle 85"/>
            <p:cNvSpPr>
              <a:spLocks noChangeArrowheads="1"/>
            </p:cNvSpPr>
            <p:nvPr/>
          </p:nvSpPr>
          <p:spPr bwMode="auto">
            <a:xfrm>
              <a:off x="3306" y="3155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97" name="Rectangle 86"/>
            <p:cNvSpPr>
              <a:spLocks noChangeArrowheads="1"/>
            </p:cNvSpPr>
            <p:nvPr/>
          </p:nvSpPr>
          <p:spPr bwMode="auto">
            <a:xfrm>
              <a:off x="3306" y="3192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98" name="Rectangle 87"/>
            <p:cNvSpPr>
              <a:spLocks noChangeArrowheads="1"/>
            </p:cNvSpPr>
            <p:nvPr/>
          </p:nvSpPr>
          <p:spPr bwMode="auto">
            <a:xfrm>
              <a:off x="3306" y="3228"/>
              <a:ext cx="24" cy="19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99" name="Rectangle 88"/>
            <p:cNvSpPr>
              <a:spLocks noChangeArrowheads="1"/>
            </p:cNvSpPr>
            <p:nvPr/>
          </p:nvSpPr>
          <p:spPr bwMode="auto">
            <a:xfrm>
              <a:off x="3306" y="3265"/>
              <a:ext cx="24" cy="3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</p:grpSp>
      <p:grpSp>
        <p:nvGrpSpPr>
          <p:cNvPr id="100" name="Group 89"/>
          <p:cNvGrpSpPr>
            <a:grpSpLocks/>
          </p:cNvGrpSpPr>
          <p:nvPr/>
        </p:nvGrpSpPr>
        <p:grpSpPr bwMode="auto">
          <a:xfrm>
            <a:off x="8616595" y="2093413"/>
            <a:ext cx="36512" cy="1133475"/>
            <a:chOff x="3764" y="2554"/>
            <a:chExt cx="23" cy="714"/>
          </a:xfrm>
        </p:grpSpPr>
        <p:sp>
          <p:nvSpPr>
            <p:cNvPr id="101" name="Rectangle 90"/>
            <p:cNvSpPr>
              <a:spLocks noChangeArrowheads="1"/>
            </p:cNvSpPr>
            <p:nvPr/>
          </p:nvSpPr>
          <p:spPr bwMode="auto">
            <a:xfrm>
              <a:off x="3764" y="2554"/>
              <a:ext cx="23" cy="19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02" name="Rectangle 91"/>
            <p:cNvSpPr>
              <a:spLocks noChangeArrowheads="1"/>
            </p:cNvSpPr>
            <p:nvPr/>
          </p:nvSpPr>
          <p:spPr bwMode="auto">
            <a:xfrm>
              <a:off x="3764" y="2591"/>
              <a:ext cx="23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03" name="Rectangle 92"/>
            <p:cNvSpPr>
              <a:spLocks noChangeArrowheads="1"/>
            </p:cNvSpPr>
            <p:nvPr/>
          </p:nvSpPr>
          <p:spPr bwMode="auto">
            <a:xfrm>
              <a:off x="3764" y="2628"/>
              <a:ext cx="23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04" name="Rectangle 93"/>
            <p:cNvSpPr>
              <a:spLocks noChangeArrowheads="1"/>
            </p:cNvSpPr>
            <p:nvPr/>
          </p:nvSpPr>
          <p:spPr bwMode="auto">
            <a:xfrm>
              <a:off x="3764" y="2664"/>
              <a:ext cx="23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05" name="Rectangle 94"/>
            <p:cNvSpPr>
              <a:spLocks noChangeArrowheads="1"/>
            </p:cNvSpPr>
            <p:nvPr/>
          </p:nvSpPr>
          <p:spPr bwMode="auto">
            <a:xfrm>
              <a:off x="3764" y="2701"/>
              <a:ext cx="23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06" name="Rectangle 95"/>
            <p:cNvSpPr>
              <a:spLocks noChangeArrowheads="1"/>
            </p:cNvSpPr>
            <p:nvPr/>
          </p:nvSpPr>
          <p:spPr bwMode="auto">
            <a:xfrm>
              <a:off x="3764" y="2737"/>
              <a:ext cx="23" cy="19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07" name="Rectangle 96"/>
            <p:cNvSpPr>
              <a:spLocks noChangeArrowheads="1"/>
            </p:cNvSpPr>
            <p:nvPr/>
          </p:nvSpPr>
          <p:spPr bwMode="auto">
            <a:xfrm>
              <a:off x="3764" y="2774"/>
              <a:ext cx="23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08" name="Rectangle 97"/>
            <p:cNvSpPr>
              <a:spLocks noChangeArrowheads="1"/>
            </p:cNvSpPr>
            <p:nvPr/>
          </p:nvSpPr>
          <p:spPr bwMode="auto">
            <a:xfrm>
              <a:off x="3764" y="2810"/>
              <a:ext cx="23" cy="19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09" name="Rectangle 98"/>
            <p:cNvSpPr>
              <a:spLocks noChangeArrowheads="1"/>
            </p:cNvSpPr>
            <p:nvPr/>
          </p:nvSpPr>
          <p:spPr bwMode="auto">
            <a:xfrm>
              <a:off x="3764" y="2847"/>
              <a:ext cx="23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10" name="Rectangle 99"/>
            <p:cNvSpPr>
              <a:spLocks noChangeArrowheads="1"/>
            </p:cNvSpPr>
            <p:nvPr/>
          </p:nvSpPr>
          <p:spPr bwMode="auto">
            <a:xfrm>
              <a:off x="3764" y="2884"/>
              <a:ext cx="23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11" name="Rectangle 100"/>
            <p:cNvSpPr>
              <a:spLocks noChangeArrowheads="1"/>
            </p:cNvSpPr>
            <p:nvPr/>
          </p:nvSpPr>
          <p:spPr bwMode="auto">
            <a:xfrm>
              <a:off x="3764" y="2920"/>
              <a:ext cx="23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12" name="Rectangle 101"/>
            <p:cNvSpPr>
              <a:spLocks noChangeArrowheads="1"/>
            </p:cNvSpPr>
            <p:nvPr/>
          </p:nvSpPr>
          <p:spPr bwMode="auto">
            <a:xfrm>
              <a:off x="3764" y="2957"/>
              <a:ext cx="23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13" name="Rectangle 102"/>
            <p:cNvSpPr>
              <a:spLocks noChangeArrowheads="1"/>
            </p:cNvSpPr>
            <p:nvPr/>
          </p:nvSpPr>
          <p:spPr bwMode="auto">
            <a:xfrm>
              <a:off x="3764" y="2993"/>
              <a:ext cx="23" cy="19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14" name="Rectangle 103"/>
            <p:cNvSpPr>
              <a:spLocks noChangeArrowheads="1"/>
            </p:cNvSpPr>
            <p:nvPr/>
          </p:nvSpPr>
          <p:spPr bwMode="auto">
            <a:xfrm>
              <a:off x="3764" y="3030"/>
              <a:ext cx="23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15" name="Rectangle 104"/>
            <p:cNvSpPr>
              <a:spLocks noChangeArrowheads="1"/>
            </p:cNvSpPr>
            <p:nvPr/>
          </p:nvSpPr>
          <p:spPr bwMode="auto">
            <a:xfrm>
              <a:off x="3764" y="3066"/>
              <a:ext cx="23" cy="19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16" name="Rectangle 105"/>
            <p:cNvSpPr>
              <a:spLocks noChangeArrowheads="1"/>
            </p:cNvSpPr>
            <p:nvPr/>
          </p:nvSpPr>
          <p:spPr bwMode="auto">
            <a:xfrm>
              <a:off x="3764" y="3103"/>
              <a:ext cx="23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17" name="Rectangle 106"/>
            <p:cNvSpPr>
              <a:spLocks noChangeArrowheads="1"/>
            </p:cNvSpPr>
            <p:nvPr/>
          </p:nvSpPr>
          <p:spPr bwMode="auto">
            <a:xfrm>
              <a:off x="3764" y="3140"/>
              <a:ext cx="23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18" name="Rectangle 107"/>
            <p:cNvSpPr>
              <a:spLocks noChangeArrowheads="1"/>
            </p:cNvSpPr>
            <p:nvPr/>
          </p:nvSpPr>
          <p:spPr bwMode="auto">
            <a:xfrm>
              <a:off x="3764" y="3176"/>
              <a:ext cx="23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19" name="Rectangle 108"/>
            <p:cNvSpPr>
              <a:spLocks noChangeArrowheads="1"/>
            </p:cNvSpPr>
            <p:nvPr/>
          </p:nvSpPr>
          <p:spPr bwMode="auto">
            <a:xfrm>
              <a:off x="3764" y="3213"/>
              <a:ext cx="23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20" name="Rectangle 109"/>
            <p:cNvSpPr>
              <a:spLocks noChangeArrowheads="1"/>
            </p:cNvSpPr>
            <p:nvPr/>
          </p:nvSpPr>
          <p:spPr bwMode="auto">
            <a:xfrm>
              <a:off x="3764" y="3249"/>
              <a:ext cx="23" cy="19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</p:grpSp>
      <p:grpSp>
        <p:nvGrpSpPr>
          <p:cNvPr id="121" name="Group 110"/>
          <p:cNvGrpSpPr>
            <a:grpSpLocks/>
          </p:cNvGrpSpPr>
          <p:nvPr/>
        </p:nvGrpSpPr>
        <p:grpSpPr bwMode="auto">
          <a:xfrm>
            <a:off x="8838845" y="2341063"/>
            <a:ext cx="50799" cy="907104"/>
            <a:chOff x="3916" y="2656"/>
            <a:chExt cx="24" cy="604"/>
          </a:xfrm>
        </p:grpSpPr>
        <p:sp>
          <p:nvSpPr>
            <p:cNvPr id="122" name="Rectangle 111"/>
            <p:cNvSpPr>
              <a:spLocks noChangeArrowheads="1"/>
            </p:cNvSpPr>
            <p:nvPr/>
          </p:nvSpPr>
          <p:spPr bwMode="auto">
            <a:xfrm>
              <a:off x="3916" y="2656"/>
              <a:ext cx="24" cy="19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23" name="Rectangle 112"/>
            <p:cNvSpPr>
              <a:spLocks noChangeArrowheads="1"/>
            </p:cNvSpPr>
            <p:nvPr/>
          </p:nvSpPr>
          <p:spPr bwMode="auto">
            <a:xfrm>
              <a:off x="3916" y="2693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24" name="Rectangle 113"/>
            <p:cNvSpPr>
              <a:spLocks noChangeArrowheads="1"/>
            </p:cNvSpPr>
            <p:nvPr/>
          </p:nvSpPr>
          <p:spPr bwMode="auto">
            <a:xfrm>
              <a:off x="3916" y="2729"/>
              <a:ext cx="24" cy="19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25" name="Rectangle 114"/>
            <p:cNvSpPr>
              <a:spLocks noChangeArrowheads="1"/>
            </p:cNvSpPr>
            <p:nvPr/>
          </p:nvSpPr>
          <p:spPr bwMode="auto">
            <a:xfrm>
              <a:off x="3916" y="2766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26" name="Rectangle 115"/>
            <p:cNvSpPr>
              <a:spLocks noChangeArrowheads="1"/>
            </p:cNvSpPr>
            <p:nvPr/>
          </p:nvSpPr>
          <p:spPr bwMode="auto">
            <a:xfrm>
              <a:off x="3916" y="2803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27" name="Rectangle 116"/>
            <p:cNvSpPr>
              <a:spLocks noChangeArrowheads="1"/>
            </p:cNvSpPr>
            <p:nvPr/>
          </p:nvSpPr>
          <p:spPr bwMode="auto">
            <a:xfrm>
              <a:off x="3916" y="2839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28" name="Rectangle 117"/>
            <p:cNvSpPr>
              <a:spLocks noChangeArrowheads="1"/>
            </p:cNvSpPr>
            <p:nvPr/>
          </p:nvSpPr>
          <p:spPr bwMode="auto">
            <a:xfrm>
              <a:off x="3916" y="2876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29" name="Rectangle 118"/>
            <p:cNvSpPr>
              <a:spLocks noChangeArrowheads="1"/>
            </p:cNvSpPr>
            <p:nvPr/>
          </p:nvSpPr>
          <p:spPr bwMode="auto">
            <a:xfrm>
              <a:off x="3916" y="2912"/>
              <a:ext cx="24" cy="19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30" name="Rectangle 119"/>
            <p:cNvSpPr>
              <a:spLocks noChangeArrowheads="1"/>
            </p:cNvSpPr>
            <p:nvPr/>
          </p:nvSpPr>
          <p:spPr bwMode="auto">
            <a:xfrm>
              <a:off x="3916" y="2949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31" name="Rectangle 120"/>
            <p:cNvSpPr>
              <a:spLocks noChangeArrowheads="1"/>
            </p:cNvSpPr>
            <p:nvPr/>
          </p:nvSpPr>
          <p:spPr bwMode="auto">
            <a:xfrm>
              <a:off x="3916" y="2985"/>
              <a:ext cx="24" cy="19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32" name="Rectangle 121"/>
            <p:cNvSpPr>
              <a:spLocks noChangeArrowheads="1"/>
            </p:cNvSpPr>
            <p:nvPr/>
          </p:nvSpPr>
          <p:spPr bwMode="auto">
            <a:xfrm>
              <a:off x="3916" y="3022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33" name="Rectangle 122"/>
            <p:cNvSpPr>
              <a:spLocks noChangeArrowheads="1"/>
            </p:cNvSpPr>
            <p:nvPr/>
          </p:nvSpPr>
          <p:spPr bwMode="auto">
            <a:xfrm>
              <a:off x="3916" y="3059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34" name="Rectangle 123"/>
            <p:cNvSpPr>
              <a:spLocks noChangeArrowheads="1"/>
            </p:cNvSpPr>
            <p:nvPr/>
          </p:nvSpPr>
          <p:spPr bwMode="auto">
            <a:xfrm>
              <a:off x="3916" y="3095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35" name="Rectangle 124"/>
            <p:cNvSpPr>
              <a:spLocks noChangeArrowheads="1"/>
            </p:cNvSpPr>
            <p:nvPr/>
          </p:nvSpPr>
          <p:spPr bwMode="auto">
            <a:xfrm>
              <a:off x="3916" y="3132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36" name="Rectangle 125"/>
            <p:cNvSpPr>
              <a:spLocks noChangeArrowheads="1"/>
            </p:cNvSpPr>
            <p:nvPr/>
          </p:nvSpPr>
          <p:spPr bwMode="auto">
            <a:xfrm>
              <a:off x="3916" y="3168"/>
              <a:ext cx="24" cy="19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37" name="Rectangle 126"/>
            <p:cNvSpPr>
              <a:spLocks noChangeArrowheads="1"/>
            </p:cNvSpPr>
            <p:nvPr/>
          </p:nvSpPr>
          <p:spPr bwMode="auto">
            <a:xfrm>
              <a:off x="3916" y="3205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38" name="Rectangle 127"/>
            <p:cNvSpPr>
              <a:spLocks noChangeArrowheads="1"/>
            </p:cNvSpPr>
            <p:nvPr/>
          </p:nvSpPr>
          <p:spPr bwMode="auto">
            <a:xfrm>
              <a:off x="3916" y="3241"/>
              <a:ext cx="24" cy="19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</p:grpSp>
      <p:grpSp>
        <p:nvGrpSpPr>
          <p:cNvPr id="139" name="Group 128"/>
          <p:cNvGrpSpPr>
            <a:grpSpLocks/>
          </p:cNvGrpSpPr>
          <p:nvPr/>
        </p:nvGrpSpPr>
        <p:grpSpPr bwMode="auto">
          <a:xfrm>
            <a:off x="6211532" y="2082301"/>
            <a:ext cx="2420938" cy="28575"/>
            <a:chOff x="2249" y="2547"/>
            <a:chExt cx="1525" cy="18"/>
          </a:xfrm>
        </p:grpSpPr>
        <p:sp>
          <p:nvSpPr>
            <p:cNvPr id="140" name="Rectangle 129"/>
            <p:cNvSpPr>
              <a:spLocks noChangeArrowheads="1"/>
            </p:cNvSpPr>
            <p:nvPr/>
          </p:nvSpPr>
          <p:spPr bwMode="auto">
            <a:xfrm>
              <a:off x="3750" y="2547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41" name="Rectangle 130"/>
            <p:cNvSpPr>
              <a:spLocks noChangeArrowheads="1"/>
            </p:cNvSpPr>
            <p:nvPr/>
          </p:nvSpPr>
          <p:spPr bwMode="auto">
            <a:xfrm>
              <a:off x="3703" y="2547"/>
              <a:ext cx="23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42" name="Rectangle 131"/>
            <p:cNvSpPr>
              <a:spLocks noChangeArrowheads="1"/>
            </p:cNvSpPr>
            <p:nvPr/>
          </p:nvSpPr>
          <p:spPr bwMode="auto">
            <a:xfrm>
              <a:off x="3655" y="2547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43" name="Rectangle 132"/>
            <p:cNvSpPr>
              <a:spLocks noChangeArrowheads="1"/>
            </p:cNvSpPr>
            <p:nvPr/>
          </p:nvSpPr>
          <p:spPr bwMode="auto">
            <a:xfrm>
              <a:off x="3608" y="2547"/>
              <a:ext cx="23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44" name="Rectangle 133"/>
            <p:cNvSpPr>
              <a:spLocks noChangeArrowheads="1"/>
            </p:cNvSpPr>
            <p:nvPr/>
          </p:nvSpPr>
          <p:spPr bwMode="auto">
            <a:xfrm>
              <a:off x="3560" y="2547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45" name="Rectangle 134"/>
            <p:cNvSpPr>
              <a:spLocks noChangeArrowheads="1"/>
            </p:cNvSpPr>
            <p:nvPr/>
          </p:nvSpPr>
          <p:spPr bwMode="auto">
            <a:xfrm>
              <a:off x="3513" y="2547"/>
              <a:ext cx="23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46" name="Rectangle 135"/>
            <p:cNvSpPr>
              <a:spLocks noChangeArrowheads="1"/>
            </p:cNvSpPr>
            <p:nvPr/>
          </p:nvSpPr>
          <p:spPr bwMode="auto">
            <a:xfrm>
              <a:off x="3465" y="2547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47" name="Rectangle 136"/>
            <p:cNvSpPr>
              <a:spLocks noChangeArrowheads="1"/>
            </p:cNvSpPr>
            <p:nvPr/>
          </p:nvSpPr>
          <p:spPr bwMode="auto">
            <a:xfrm>
              <a:off x="3418" y="2547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48" name="Rectangle 137"/>
            <p:cNvSpPr>
              <a:spLocks noChangeArrowheads="1"/>
            </p:cNvSpPr>
            <p:nvPr/>
          </p:nvSpPr>
          <p:spPr bwMode="auto">
            <a:xfrm>
              <a:off x="3370" y="2547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49" name="Rectangle 138"/>
            <p:cNvSpPr>
              <a:spLocks noChangeArrowheads="1"/>
            </p:cNvSpPr>
            <p:nvPr/>
          </p:nvSpPr>
          <p:spPr bwMode="auto">
            <a:xfrm>
              <a:off x="3323" y="2547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50" name="Rectangle 139"/>
            <p:cNvSpPr>
              <a:spLocks noChangeArrowheads="1"/>
            </p:cNvSpPr>
            <p:nvPr/>
          </p:nvSpPr>
          <p:spPr bwMode="auto">
            <a:xfrm>
              <a:off x="3276" y="2547"/>
              <a:ext cx="23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51" name="Rectangle 140"/>
            <p:cNvSpPr>
              <a:spLocks noChangeArrowheads="1"/>
            </p:cNvSpPr>
            <p:nvPr/>
          </p:nvSpPr>
          <p:spPr bwMode="auto">
            <a:xfrm>
              <a:off x="3228" y="2547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52" name="Rectangle 141"/>
            <p:cNvSpPr>
              <a:spLocks noChangeArrowheads="1"/>
            </p:cNvSpPr>
            <p:nvPr/>
          </p:nvSpPr>
          <p:spPr bwMode="auto">
            <a:xfrm>
              <a:off x="3181" y="2547"/>
              <a:ext cx="23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53" name="Rectangle 142"/>
            <p:cNvSpPr>
              <a:spLocks noChangeArrowheads="1"/>
            </p:cNvSpPr>
            <p:nvPr/>
          </p:nvSpPr>
          <p:spPr bwMode="auto">
            <a:xfrm>
              <a:off x="3133" y="2547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54" name="Rectangle 143"/>
            <p:cNvSpPr>
              <a:spLocks noChangeArrowheads="1"/>
            </p:cNvSpPr>
            <p:nvPr/>
          </p:nvSpPr>
          <p:spPr bwMode="auto">
            <a:xfrm>
              <a:off x="3086" y="2547"/>
              <a:ext cx="23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55" name="Rectangle 144"/>
            <p:cNvSpPr>
              <a:spLocks noChangeArrowheads="1"/>
            </p:cNvSpPr>
            <p:nvPr/>
          </p:nvSpPr>
          <p:spPr bwMode="auto">
            <a:xfrm>
              <a:off x="3038" y="2547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56" name="Rectangle 145"/>
            <p:cNvSpPr>
              <a:spLocks noChangeArrowheads="1"/>
            </p:cNvSpPr>
            <p:nvPr/>
          </p:nvSpPr>
          <p:spPr bwMode="auto">
            <a:xfrm>
              <a:off x="2991" y="2547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57" name="Rectangle 146"/>
            <p:cNvSpPr>
              <a:spLocks noChangeArrowheads="1"/>
            </p:cNvSpPr>
            <p:nvPr/>
          </p:nvSpPr>
          <p:spPr bwMode="auto">
            <a:xfrm>
              <a:off x="2943" y="2547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58" name="Rectangle 147"/>
            <p:cNvSpPr>
              <a:spLocks noChangeArrowheads="1"/>
            </p:cNvSpPr>
            <p:nvPr/>
          </p:nvSpPr>
          <p:spPr bwMode="auto">
            <a:xfrm>
              <a:off x="2896" y="2547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59" name="Rectangle 148"/>
            <p:cNvSpPr>
              <a:spLocks noChangeArrowheads="1"/>
            </p:cNvSpPr>
            <p:nvPr/>
          </p:nvSpPr>
          <p:spPr bwMode="auto">
            <a:xfrm>
              <a:off x="2848" y="2547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60" name="Rectangle 149"/>
            <p:cNvSpPr>
              <a:spLocks noChangeArrowheads="1"/>
            </p:cNvSpPr>
            <p:nvPr/>
          </p:nvSpPr>
          <p:spPr bwMode="auto">
            <a:xfrm>
              <a:off x="2801" y="2547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61" name="Rectangle 150"/>
            <p:cNvSpPr>
              <a:spLocks noChangeArrowheads="1"/>
            </p:cNvSpPr>
            <p:nvPr/>
          </p:nvSpPr>
          <p:spPr bwMode="auto">
            <a:xfrm>
              <a:off x="2754" y="2547"/>
              <a:ext cx="23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62" name="Rectangle 151"/>
            <p:cNvSpPr>
              <a:spLocks noChangeArrowheads="1"/>
            </p:cNvSpPr>
            <p:nvPr/>
          </p:nvSpPr>
          <p:spPr bwMode="auto">
            <a:xfrm>
              <a:off x="2706" y="2547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63" name="Rectangle 152"/>
            <p:cNvSpPr>
              <a:spLocks noChangeArrowheads="1"/>
            </p:cNvSpPr>
            <p:nvPr/>
          </p:nvSpPr>
          <p:spPr bwMode="auto">
            <a:xfrm>
              <a:off x="2659" y="2547"/>
              <a:ext cx="23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64" name="Rectangle 153"/>
            <p:cNvSpPr>
              <a:spLocks noChangeArrowheads="1"/>
            </p:cNvSpPr>
            <p:nvPr/>
          </p:nvSpPr>
          <p:spPr bwMode="auto">
            <a:xfrm>
              <a:off x="2611" y="2547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65" name="Rectangle 154"/>
            <p:cNvSpPr>
              <a:spLocks noChangeArrowheads="1"/>
            </p:cNvSpPr>
            <p:nvPr/>
          </p:nvSpPr>
          <p:spPr bwMode="auto">
            <a:xfrm>
              <a:off x="2564" y="2547"/>
              <a:ext cx="23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66" name="Rectangle 155"/>
            <p:cNvSpPr>
              <a:spLocks noChangeArrowheads="1"/>
            </p:cNvSpPr>
            <p:nvPr/>
          </p:nvSpPr>
          <p:spPr bwMode="auto">
            <a:xfrm>
              <a:off x="2516" y="2547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67" name="Rectangle 156"/>
            <p:cNvSpPr>
              <a:spLocks noChangeArrowheads="1"/>
            </p:cNvSpPr>
            <p:nvPr/>
          </p:nvSpPr>
          <p:spPr bwMode="auto">
            <a:xfrm>
              <a:off x="2469" y="2547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68" name="Rectangle 157"/>
            <p:cNvSpPr>
              <a:spLocks noChangeArrowheads="1"/>
            </p:cNvSpPr>
            <p:nvPr/>
          </p:nvSpPr>
          <p:spPr bwMode="auto">
            <a:xfrm>
              <a:off x="2421" y="2547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69" name="Rectangle 158"/>
            <p:cNvSpPr>
              <a:spLocks noChangeArrowheads="1"/>
            </p:cNvSpPr>
            <p:nvPr/>
          </p:nvSpPr>
          <p:spPr bwMode="auto">
            <a:xfrm>
              <a:off x="2374" y="2547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70" name="Rectangle 159"/>
            <p:cNvSpPr>
              <a:spLocks noChangeArrowheads="1"/>
            </p:cNvSpPr>
            <p:nvPr/>
          </p:nvSpPr>
          <p:spPr bwMode="auto">
            <a:xfrm>
              <a:off x="2327" y="2547"/>
              <a:ext cx="23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71" name="Rectangle 160"/>
            <p:cNvSpPr>
              <a:spLocks noChangeArrowheads="1"/>
            </p:cNvSpPr>
            <p:nvPr/>
          </p:nvSpPr>
          <p:spPr bwMode="auto">
            <a:xfrm>
              <a:off x="2279" y="2547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72" name="Rectangle 161"/>
            <p:cNvSpPr>
              <a:spLocks noChangeArrowheads="1"/>
            </p:cNvSpPr>
            <p:nvPr/>
          </p:nvSpPr>
          <p:spPr bwMode="auto">
            <a:xfrm>
              <a:off x="2249" y="2547"/>
              <a:ext cx="6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</p:grpSp>
      <p:grpSp>
        <p:nvGrpSpPr>
          <p:cNvPr id="173" name="Group 162"/>
          <p:cNvGrpSpPr>
            <a:grpSpLocks/>
          </p:cNvGrpSpPr>
          <p:nvPr/>
        </p:nvGrpSpPr>
        <p:grpSpPr bwMode="auto">
          <a:xfrm>
            <a:off x="6211532" y="1758451"/>
            <a:ext cx="1693863" cy="28575"/>
            <a:chOff x="2249" y="2343"/>
            <a:chExt cx="1067" cy="18"/>
          </a:xfrm>
        </p:grpSpPr>
        <p:sp>
          <p:nvSpPr>
            <p:cNvPr id="174" name="Rectangle 163"/>
            <p:cNvSpPr>
              <a:spLocks noChangeArrowheads="1"/>
            </p:cNvSpPr>
            <p:nvPr/>
          </p:nvSpPr>
          <p:spPr bwMode="auto">
            <a:xfrm>
              <a:off x="3292" y="2343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75" name="Rectangle 164"/>
            <p:cNvSpPr>
              <a:spLocks noChangeArrowheads="1"/>
            </p:cNvSpPr>
            <p:nvPr/>
          </p:nvSpPr>
          <p:spPr bwMode="auto">
            <a:xfrm>
              <a:off x="3245" y="2343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76" name="Rectangle 165"/>
            <p:cNvSpPr>
              <a:spLocks noChangeArrowheads="1"/>
            </p:cNvSpPr>
            <p:nvPr/>
          </p:nvSpPr>
          <p:spPr bwMode="auto">
            <a:xfrm>
              <a:off x="3198" y="2343"/>
              <a:ext cx="23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77" name="Rectangle 166"/>
            <p:cNvSpPr>
              <a:spLocks noChangeArrowheads="1"/>
            </p:cNvSpPr>
            <p:nvPr/>
          </p:nvSpPr>
          <p:spPr bwMode="auto">
            <a:xfrm>
              <a:off x="3150" y="2343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78" name="Rectangle 167"/>
            <p:cNvSpPr>
              <a:spLocks noChangeArrowheads="1"/>
            </p:cNvSpPr>
            <p:nvPr/>
          </p:nvSpPr>
          <p:spPr bwMode="auto">
            <a:xfrm>
              <a:off x="3103" y="2343"/>
              <a:ext cx="23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79" name="Rectangle 168"/>
            <p:cNvSpPr>
              <a:spLocks noChangeArrowheads="1"/>
            </p:cNvSpPr>
            <p:nvPr/>
          </p:nvSpPr>
          <p:spPr bwMode="auto">
            <a:xfrm>
              <a:off x="3055" y="2343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80" name="Rectangle 169"/>
            <p:cNvSpPr>
              <a:spLocks noChangeArrowheads="1"/>
            </p:cNvSpPr>
            <p:nvPr/>
          </p:nvSpPr>
          <p:spPr bwMode="auto">
            <a:xfrm>
              <a:off x="3008" y="2343"/>
              <a:ext cx="23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81" name="Rectangle 170"/>
            <p:cNvSpPr>
              <a:spLocks noChangeArrowheads="1"/>
            </p:cNvSpPr>
            <p:nvPr/>
          </p:nvSpPr>
          <p:spPr bwMode="auto">
            <a:xfrm>
              <a:off x="2960" y="2343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82" name="Rectangle 171"/>
            <p:cNvSpPr>
              <a:spLocks noChangeArrowheads="1"/>
            </p:cNvSpPr>
            <p:nvPr/>
          </p:nvSpPr>
          <p:spPr bwMode="auto">
            <a:xfrm>
              <a:off x="2913" y="2343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83" name="Rectangle 172"/>
            <p:cNvSpPr>
              <a:spLocks noChangeArrowheads="1"/>
            </p:cNvSpPr>
            <p:nvPr/>
          </p:nvSpPr>
          <p:spPr bwMode="auto">
            <a:xfrm>
              <a:off x="2865" y="2343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84" name="Rectangle 173"/>
            <p:cNvSpPr>
              <a:spLocks noChangeArrowheads="1"/>
            </p:cNvSpPr>
            <p:nvPr/>
          </p:nvSpPr>
          <p:spPr bwMode="auto">
            <a:xfrm>
              <a:off x="2818" y="2343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85" name="Rectangle 174"/>
            <p:cNvSpPr>
              <a:spLocks noChangeArrowheads="1"/>
            </p:cNvSpPr>
            <p:nvPr/>
          </p:nvSpPr>
          <p:spPr bwMode="auto">
            <a:xfrm>
              <a:off x="2771" y="2343"/>
              <a:ext cx="23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86" name="Rectangle 175"/>
            <p:cNvSpPr>
              <a:spLocks noChangeArrowheads="1"/>
            </p:cNvSpPr>
            <p:nvPr/>
          </p:nvSpPr>
          <p:spPr bwMode="auto">
            <a:xfrm>
              <a:off x="2723" y="2343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87" name="Rectangle 176"/>
            <p:cNvSpPr>
              <a:spLocks noChangeArrowheads="1"/>
            </p:cNvSpPr>
            <p:nvPr/>
          </p:nvSpPr>
          <p:spPr bwMode="auto">
            <a:xfrm>
              <a:off x="2676" y="2343"/>
              <a:ext cx="23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88" name="Rectangle 177"/>
            <p:cNvSpPr>
              <a:spLocks noChangeArrowheads="1"/>
            </p:cNvSpPr>
            <p:nvPr/>
          </p:nvSpPr>
          <p:spPr bwMode="auto">
            <a:xfrm>
              <a:off x="2628" y="2343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89" name="Rectangle 178"/>
            <p:cNvSpPr>
              <a:spLocks noChangeArrowheads="1"/>
            </p:cNvSpPr>
            <p:nvPr/>
          </p:nvSpPr>
          <p:spPr bwMode="auto">
            <a:xfrm>
              <a:off x="2581" y="2343"/>
              <a:ext cx="23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90" name="Rectangle 179"/>
            <p:cNvSpPr>
              <a:spLocks noChangeArrowheads="1"/>
            </p:cNvSpPr>
            <p:nvPr/>
          </p:nvSpPr>
          <p:spPr bwMode="auto">
            <a:xfrm>
              <a:off x="2533" y="2343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91" name="Rectangle 180"/>
            <p:cNvSpPr>
              <a:spLocks noChangeArrowheads="1"/>
            </p:cNvSpPr>
            <p:nvPr/>
          </p:nvSpPr>
          <p:spPr bwMode="auto">
            <a:xfrm>
              <a:off x="2486" y="2343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92" name="Rectangle 181"/>
            <p:cNvSpPr>
              <a:spLocks noChangeArrowheads="1"/>
            </p:cNvSpPr>
            <p:nvPr/>
          </p:nvSpPr>
          <p:spPr bwMode="auto">
            <a:xfrm>
              <a:off x="2438" y="2343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93" name="Rectangle 182"/>
            <p:cNvSpPr>
              <a:spLocks noChangeArrowheads="1"/>
            </p:cNvSpPr>
            <p:nvPr/>
          </p:nvSpPr>
          <p:spPr bwMode="auto">
            <a:xfrm>
              <a:off x="2391" y="2343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94" name="Rectangle 183"/>
            <p:cNvSpPr>
              <a:spLocks noChangeArrowheads="1"/>
            </p:cNvSpPr>
            <p:nvPr/>
          </p:nvSpPr>
          <p:spPr bwMode="auto">
            <a:xfrm>
              <a:off x="2343" y="2343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95" name="Rectangle 184"/>
            <p:cNvSpPr>
              <a:spLocks noChangeArrowheads="1"/>
            </p:cNvSpPr>
            <p:nvPr/>
          </p:nvSpPr>
          <p:spPr bwMode="auto">
            <a:xfrm>
              <a:off x="2296" y="2343"/>
              <a:ext cx="24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  <p:sp>
          <p:nvSpPr>
            <p:cNvPr id="196" name="Rectangle 185"/>
            <p:cNvSpPr>
              <a:spLocks noChangeArrowheads="1"/>
            </p:cNvSpPr>
            <p:nvPr/>
          </p:nvSpPr>
          <p:spPr bwMode="auto">
            <a:xfrm>
              <a:off x="2249" y="2343"/>
              <a:ext cx="23" cy="1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 i="1"/>
            </a:p>
          </p:txBody>
        </p:sp>
      </p:grpSp>
      <p:sp>
        <p:nvSpPr>
          <p:cNvPr id="197" name="Line 186"/>
          <p:cNvSpPr>
            <a:spLocks noChangeShapeType="1"/>
          </p:cNvSpPr>
          <p:nvPr/>
        </p:nvSpPr>
        <p:spPr bwMode="auto">
          <a:xfrm>
            <a:off x="9589732" y="170951"/>
            <a:ext cx="0" cy="1584325"/>
          </a:xfrm>
          <a:prstGeom prst="line">
            <a:avLst/>
          </a:prstGeom>
          <a:noFill/>
          <a:ln w="57150" cap="sq">
            <a:solidFill>
              <a:schemeClr val="bg1">
                <a:lumMod val="85000"/>
              </a:schemeClr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endParaRPr lang="zh-CN" altLang="en-US" sz="2000" i="1"/>
          </a:p>
        </p:txBody>
      </p:sp>
      <p:sp>
        <p:nvSpPr>
          <p:cNvPr id="198" name="Line 187"/>
          <p:cNvSpPr>
            <a:spLocks noChangeShapeType="1"/>
          </p:cNvSpPr>
          <p:nvPr/>
        </p:nvSpPr>
        <p:spPr bwMode="auto">
          <a:xfrm>
            <a:off x="9589732" y="1899738"/>
            <a:ext cx="0" cy="1295400"/>
          </a:xfrm>
          <a:prstGeom prst="line">
            <a:avLst/>
          </a:prstGeom>
          <a:noFill/>
          <a:ln w="3175">
            <a:solidFill>
              <a:schemeClr val="tx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endParaRPr lang="zh-CN" altLang="en-US" sz="2000" i="1"/>
          </a:p>
        </p:txBody>
      </p:sp>
      <p:sp>
        <p:nvSpPr>
          <p:cNvPr id="210" name="Rectangle 5"/>
          <p:cNvSpPr>
            <a:spLocks noChangeArrowheads="1"/>
          </p:cNvSpPr>
          <p:nvPr/>
        </p:nvSpPr>
        <p:spPr bwMode="auto">
          <a:xfrm>
            <a:off x="6073252" y="3648216"/>
            <a:ext cx="5504347" cy="2425037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tabLst>
                <a:tab pos="177800" algn="l"/>
              </a:tabLst>
              <a:defRPr/>
            </a:pPr>
            <a:r>
              <a:rPr lang="en-US" altLang="zh-CN" sz="2000" dirty="0">
                <a:solidFill>
                  <a:srgbClr val="FF0066"/>
                </a:solidFill>
                <a:latin typeface="黑体" pitchFamily="49" charset="-122"/>
                <a:ea typeface="黑体" pitchFamily="49" charset="-122"/>
              </a:rPr>
              <a:t>2.</a:t>
            </a:r>
            <a:r>
              <a:rPr lang="zh-CN" altLang="en-US" sz="2000" dirty="0">
                <a:solidFill>
                  <a:srgbClr val="FF0066"/>
                </a:solidFill>
                <a:latin typeface="黑体" pitchFamily="49" charset="-122"/>
                <a:ea typeface="黑体" pitchFamily="49" charset="-122"/>
              </a:rPr>
              <a:t>利润推动：</a:t>
            </a:r>
          </a:p>
          <a:p>
            <a:pPr marL="179388" lvl="1">
              <a:lnSpc>
                <a:spcPct val="150000"/>
              </a:lnSpc>
              <a:spcBef>
                <a:spcPct val="20000"/>
              </a:spcBef>
              <a:buSzPct val="90000"/>
              <a:tabLst>
                <a:tab pos="177800" algn="l"/>
              </a:tabLst>
              <a:defRPr/>
            </a:pPr>
            <a:r>
              <a:rPr lang="zh-CN" altLang="en-US" sz="2000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垄断利润推动产品销售价格上升。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不完全竞争的产品市场中，少数</a:t>
            </a:r>
            <a:r>
              <a:rPr lang="zh-CN" altLang="en-US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大企业可以操纵商品价格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，定价很高。此时，均衡产出小于完全竞争市场均衡产出，对</a:t>
            </a:r>
            <a:r>
              <a:rPr lang="en-US" altLang="zh-CN" sz="2000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AS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曲线形成负面冲击</a:t>
            </a:r>
          </a:p>
          <a:p>
            <a:pPr marL="179388" lvl="1" algn="l">
              <a:lnSpc>
                <a:spcPct val="150000"/>
              </a:lnSpc>
              <a:spcBef>
                <a:spcPct val="20000"/>
              </a:spcBef>
              <a:buSzPct val="90000"/>
              <a:tabLst>
                <a:tab pos="177800" algn="l"/>
              </a:tabLst>
              <a:defRPr/>
            </a:pPr>
            <a:endParaRPr lang="zh-CN" altLang="en-US" sz="2000" dirty="0">
              <a:solidFill>
                <a:srgbClr val="000099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12" name="Rectangle 7"/>
          <p:cNvSpPr>
            <a:spLocks noChangeArrowheads="1"/>
          </p:cNvSpPr>
          <p:nvPr/>
        </p:nvSpPr>
        <p:spPr bwMode="auto">
          <a:xfrm>
            <a:off x="545909" y="4233577"/>
            <a:ext cx="4694831" cy="1942034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l">
              <a:lnSpc>
                <a:spcPct val="150000"/>
              </a:lnSpc>
              <a:spcBef>
                <a:spcPct val="20000"/>
              </a:spcBef>
              <a:tabLst>
                <a:tab pos="177800" algn="l"/>
              </a:tabLst>
              <a:defRPr/>
            </a:pPr>
            <a:r>
              <a:rPr lang="en-US" altLang="zh-CN" sz="2000" dirty="0">
                <a:solidFill>
                  <a:srgbClr val="FF0066"/>
                </a:solidFill>
                <a:latin typeface="黑体" pitchFamily="49" charset="-122"/>
                <a:ea typeface="黑体" pitchFamily="49" charset="-122"/>
              </a:rPr>
              <a:t>3.</a:t>
            </a:r>
            <a:r>
              <a:rPr lang="zh-CN" altLang="en-US" sz="2000" dirty="0">
                <a:solidFill>
                  <a:srgbClr val="FF0066"/>
                </a:solidFill>
                <a:latin typeface="黑体" pitchFamily="49" charset="-122"/>
                <a:ea typeface="黑体" pitchFamily="49" charset="-122"/>
              </a:rPr>
              <a:t>进口成本推动：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进口原材料价格上升而引起通胀。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如世界性商品价格上涨。进口石油价格上升</a:t>
            </a:r>
          </a:p>
          <a:p>
            <a:pPr marL="179388" lvl="1" algn="l">
              <a:lnSpc>
                <a:spcPct val="150000"/>
              </a:lnSpc>
              <a:spcBef>
                <a:spcPct val="20000"/>
              </a:spcBef>
              <a:buFont typeface="Wingdings" pitchFamily="2" charset="2"/>
              <a:buNone/>
              <a:tabLst>
                <a:tab pos="177800" algn="l"/>
              </a:tabLst>
              <a:defRPr/>
            </a:pPr>
            <a:endParaRPr lang="zh-CN" altLang="en-US" sz="2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14" name="Text Box 9"/>
          <p:cNvSpPr txBox="1">
            <a:spLocks noChangeArrowheads="1"/>
          </p:cNvSpPr>
          <p:nvPr/>
        </p:nvSpPr>
        <p:spPr bwMode="auto">
          <a:xfrm>
            <a:off x="555080" y="2511802"/>
            <a:ext cx="4801314" cy="140519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  <a:defRPr/>
            </a:pPr>
            <a:r>
              <a:rPr lang="en-US" altLang="zh-CN" sz="2000" dirty="0">
                <a:solidFill>
                  <a:srgbClr val="FF0066"/>
                </a:solidFill>
                <a:latin typeface="黑体" pitchFamily="49" charset="-122"/>
                <a:ea typeface="黑体" pitchFamily="49" charset="-122"/>
              </a:rPr>
              <a:t>1.</a:t>
            </a:r>
            <a:r>
              <a:rPr lang="zh-CN" altLang="en-US" sz="2000" dirty="0">
                <a:solidFill>
                  <a:srgbClr val="FF0066"/>
                </a:solidFill>
                <a:latin typeface="黑体" pitchFamily="49" charset="-122"/>
                <a:ea typeface="黑体" pitchFamily="49" charset="-122"/>
              </a:rPr>
              <a:t>工资成本推动（工资</a:t>
            </a:r>
            <a:r>
              <a:rPr lang="en-US" altLang="zh-CN" sz="2000" dirty="0">
                <a:solidFill>
                  <a:srgbClr val="FF0066"/>
                </a:solidFill>
                <a:latin typeface="黑体" pitchFamily="49" charset="-122"/>
                <a:ea typeface="黑体" pitchFamily="49" charset="-122"/>
              </a:rPr>
              <a:t>—</a:t>
            </a:r>
            <a:r>
              <a:rPr lang="zh-CN" altLang="en-US" sz="2000" dirty="0">
                <a:solidFill>
                  <a:srgbClr val="FF0066"/>
                </a:solidFill>
                <a:latin typeface="黑体" pitchFamily="49" charset="-122"/>
                <a:ea typeface="黑体" pitchFamily="49" charset="-122"/>
              </a:rPr>
              <a:t>价格螺旋）：</a:t>
            </a:r>
            <a:endParaRPr lang="en-US" altLang="zh-CN" sz="2000" dirty="0">
              <a:solidFill>
                <a:srgbClr val="FF0066"/>
              </a:solidFill>
              <a:latin typeface="黑体" pitchFamily="49" charset="-122"/>
              <a:ea typeface="黑体" pitchFamily="49" charset="-122"/>
            </a:endParaRPr>
          </a:p>
          <a:p>
            <a:pPr algn="l">
              <a:lnSpc>
                <a:spcPct val="150000"/>
              </a:lnSpc>
              <a:defRPr/>
            </a:pP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工资增加，导致整个社会工资水平上升。</a:t>
            </a:r>
            <a:endParaRPr lang="en-US" altLang="zh-CN" sz="2000" dirty="0">
              <a:latin typeface="黑体" pitchFamily="49" charset="-122"/>
              <a:ea typeface="黑体" pitchFamily="49" charset="-122"/>
            </a:endParaRPr>
          </a:p>
          <a:p>
            <a:pPr algn="l">
              <a:lnSpc>
                <a:spcPct val="150000"/>
              </a:lnSpc>
              <a:defRPr/>
            </a:pP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工资与物价互相推动，形成通货膨胀</a:t>
            </a:r>
          </a:p>
        </p:txBody>
      </p:sp>
    </p:spTree>
    <p:custDataLst>
      <p:tags r:id="rId1"/>
    </p:custData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 animBg="1"/>
      <p:bldP spid="5" grpId="0"/>
      <p:bldP spid="5" grpId="1"/>
      <p:bldP spid="23" grpId="0" autoUpdateAnimBg="0"/>
      <p:bldP spid="24" grpId="0" autoUpdateAnimBg="0"/>
      <p:bldP spid="25" grpId="0" autoUpdateAnimBg="0"/>
      <p:bldP spid="26" grpId="0" autoUpdateAnimBg="0"/>
      <p:bldP spid="27" grpId="0" autoUpdateAnimBg="0"/>
      <p:bldP spid="67" grpId="0" animBg="1"/>
      <p:bldP spid="68" grpId="0" autoUpdateAnimBg="0"/>
      <p:bldP spid="69" grpId="0" animBg="1"/>
      <p:bldP spid="70" grpId="0" animBg="1"/>
      <p:bldP spid="72" grpId="0" autoUpdateAnimBg="0"/>
      <p:bldP spid="197" grpId="0" animBg="1"/>
      <p:bldP spid="198" grpId="0" animBg="1"/>
      <p:bldP spid="210" grpId="0" animBg="1" autoUpdateAnimBg="0"/>
      <p:bldP spid="212" grpId="0" animBg="1" autoUpdateAnimBg="0"/>
      <p:bldP spid="2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演示文稿1_04"/>
          <p:cNvPicPr>
            <a:picLocks noChangeAspect="1"/>
          </p:cNvPicPr>
          <p:nvPr/>
        </p:nvPicPr>
        <p:blipFill>
          <a:blip r:embed="rId3" cstate="print">
            <a:lum bright="-30000" contrast="54000"/>
          </a:blip>
          <a:stretch>
            <a:fillRect/>
          </a:stretch>
        </p:blipFill>
        <p:spPr>
          <a:xfrm>
            <a:off x="-37465" y="-5715"/>
            <a:ext cx="12266930" cy="6899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0" y="2275840"/>
            <a:ext cx="516636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7200">
                <a:gradFill>
                  <a:gsLst>
                    <a:gs pos="0">
                      <a:srgbClr val="23607C"/>
                    </a:gs>
                    <a:gs pos="100000">
                      <a:srgbClr val="0C364F"/>
                    </a:gs>
                  </a:gsLst>
                  <a:lin scaled="1"/>
                </a:gra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§</a:t>
            </a:r>
            <a:r>
              <a:rPr lang="en-US" altLang="zh-CN" sz="7200">
                <a:gradFill>
                  <a:gsLst>
                    <a:gs pos="0">
                      <a:srgbClr val="23607C"/>
                    </a:gs>
                    <a:gs pos="100000">
                      <a:srgbClr val="0C364F"/>
                    </a:gs>
                  </a:gsLst>
                  <a:lin scaled="1"/>
                </a:gra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10</a:t>
            </a:r>
            <a:r>
              <a:rPr lang="zh-CN" altLang="en-US" sz="7200">
                <a:gradFill>
                  <a:gsLst>
                    <a:gs pos="0">
                      <a:srgbClr val="23607C"/>
                    </a:gs>
                    <a:gs pos="100000">
                      <a:srgbClr val="0C364F"/>
                    </a:gs>
                  </a:gsLst>
                  <a:lin scaled="1"/>
                </a:gra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.1</a:t>
            </a:r>
          </a:p>
          <a:p>
            <a:pPr algn="l">
              <a:buClrTx/>
              <a:buSzTx/>
              <a:buFontTx/>
            </a:pPr>
            <a:r>
              <a:rPr lang="zh-CN" altLang="en-US" sz="3200">
                <a:gradFill>
                  <a:gsLst>
                    <a:gs pos="0">
                      <a:srgbClr val="23607C"/>
                    </a:gs>
                    <a:gs pos="100000">
                      <a:srgbClr val="0C364F"/>
                    </a:gs>
                  </a:gsLst>
                  <a:lin scaled="1"/>
                </a:gra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 </a:t>
            </a:r>
            <a:r>
              <a:rPr lang="zh-CN" altLang="en-US" sz="7200">
                <a:gradFill>
                  <a:gsLst>
                    <a:gs pos="0">
                      <a:srgbClr val="23607C"/>
                    </a:gs>
                    <a:gs pos="100000">
                      <a:srgbClr val="0C364F"/>
                    </a:gs>
                  </a:gsLst>
                  <a:lin scaled="1"/>
                </a:gra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失业理论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黑体" panose="02010609060101010101" pitchFamily="49" charset="-122"/>
                <a:ea typeface="黑体" panose="02010609060101010101" pitchFamily="49" charset="-122"/>
              </a:rPr>
              <a:pPr/>
              <a:t>3</a:t>
            </a:fld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  <p:transition>
    <p:rand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266700"/>
            <a:ext cx="4378960" cy="672465"/>
            <a:chOff x="0" y="499"/>
            <a:chExt cx="6896" cy="1059"/>
          </a:xfrm>
        </p:grpSpPr>
        <p:sp>
          <p:nvSpPr>
            <p:cNvPr id="2" name="矩形 1"/>
            <p:cNvSpPr/>
            <p:nvPr/>
          </p:nvSpPr>
          <p:spPr>
            <a:xfrm>
              <a:off x="0" y="499"/>
              <a:ext cx="6896" cy="1059"/>
            </a:xfrm>
            <a:prstGeom prst="rect">
              <a:avLst/>
            </a:prstGeom>
            <a:solidFill>
              <a:srgbClr val="BFD3D1"/>
            </a:solidFill>
            <a:ln>
              <a:solidFill>
                <a:srgbClr val="BFD3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01" y="542"/>
              <a:ext cx="669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333300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lang="zh-CN" altLang="en-US" sz="3600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二、通货膨胀</a:t>
              </a:r>
            </a:p>
          </p:txBody>
        </p:sp>
      </p:grp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黑体" panose="02010609060101010101" pitchFamily="49" charset="-122"/>
                <a:ea typeface="黑体" panose="02010609060101010101" pitchFamily="49" charset="-122"/>
              </a:rPr>
              <a:pPr/>
              <a:t>30</a:t>
            </a:fld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1160" y="1261745"/>
            <a:ext cx="3230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>
                <a:srgbClr val="333300"/>
              </a:buClr>
              <a:buSzTx/>
              <a:buFont typeface="Wingdings" panose="05000000000000000000" pitchFamily="2" charset="2"/>
              <a:buNone/>
              <a:defRPr/>
            </a:pPr>
            <a:r>
              <a:rPr lang="zh-CN" altLang="en-US" sz="2000" kern="0" noProof="0" dirty="0">
                <a:ln>
                  <a:noFill/>
                </a:ln>
                <a:solidFill>
                  <a:srgbClr val="3333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（三）通货膨胀的经济效应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84910" y="1661160"/>
            <a:ext cx="19735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266700" algn="l">
              <a:lnSpc>
                <a:spcPct val="140000"/>
              </a:lnSpc>
            </a:pPr>
            <a:r>
              <a:rPr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收入分配效应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473200" y="3971925"/>
            <a:ext cx="1198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>
                <a:srgbClr val="333300"/>
              </a:buClr>
              <a:buSzTx/>
              <a:buFont typeface="Wingdings" panose="05000000000000000000" pitchFamily="2" charset="2"/>
              <a:buNone/>
              <a:defRPr/>
            </a:pPr>
            <a:r>
              <a:rPr lang="zh-CN" altLang="en-US" sz="2000" kern="0" noProof="0" dirty="0">
                <a:ln>
                  <a:noFill/>
                </a:ln>
                <a:solidFill>
                  <a:srgbClr val="3333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产出效应</a:t>
            </a:r>
          </a:p>
        </p:txBody>
      </p:sp>
      <p:sp>
        <p:nvSpPr>
          <p:cNvPr id="29" name="矩形 28"/>
          <p:cNvSpPr/>
          <p:nvPr/>
        </p:nvSpPr>
        <p:spPr>
          <a:xfrm>
            <a:off x="10309860" y="1052830"/>
            <a:ext cx="735965" cy="700405"/>
          </a:xfrm>
          <a:prstGeom prst="rect">
            <a:avLst/>
          </a:prstGeom>
          <a:solidFill>
            <a:schemeClr val="accent1">
              <a:alpha val="0"/>
            </a:schemeClr>
          </a:solidFill>
          <a:ln w="88900">
            <a:solidFill>
              <a:srgbClr val="BFD3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689590" y="130175"/>
            <a:ext cx="1372870" cy="1306195"/>
          </a:xfrm>
          <a:prstGeom prst="rect">
            <a:avLst/>
          </a:prstGeom>
          <a:solidFill>
            <a:schemeClr val="accent1">
              <a:alpha val="0"/>
            </a:schemeClr>
          </a:solidFill>
          <a:ln w="88900">
            <a:solidFill>
              <a:srgbClr val="F9C4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33475" y="2425065"/>
            <a:ext cx="7494359" cy="1289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"/>
              </a:lnSpc>
              <a:spcBef>
                <a:spcPct val="100000"/>
              </a:spcBef>
              <a:spcAft>
                <a:spcPct val="0"/>
              </a:spcAft>
              <a:buClr>
                <a:srgbClr val="333300"/>
              </a:buClr>
              <a:buSzTx/>
              <a:buFont typeface="Wingdings" panose="05000000000000000000" pitchFamily="2" charset="2"/>
              <a:buNone/>
              <a:defRPr/>
            </a:pPr>
            <a:r>
              <a:rPr lang="zh-CN" altLang="en-US" sz="2000" kern="0" noProof="0" dirty="0">
                <a:ln>
                  <a:noFill/>
                </a:ln>
                <a:solidFill>
                  <a:srgbClr val="3333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1．通货膨胀不利于固定货币收入者</a:t>
            </a:r>
          </a:p>
          <a:p>
            <a:pPr marL="0" marR="0" lvl="0" indent="0" algn="l" defTabSz="914400" rtl="0" eaLnBrk="1" fontAlgn="base" latinLnBrk="0" hangingPunct="1">
              <a:lnSpc>
                <a:spcPct val="20000"/>
              </a:lnSpc>
              <a:spcBef>
                <a:spcPct val="100000"/>
              </a:spcBef>
              <a:spcAft>
                <a:spcPct val="0"/>
              </a:spcAft>
              <a:buClr>
                <a:srgbClr val="333300"/>
              </a:buClr>
              <a:buSzTx/>
              <a:buFont typeface="Wingdings" panose="05000000000000000000" pitchFamily="2" charset="2"/>
              <a:buNone/>
              <a:defRPr/>
            </a:pPr>
            <a:r>
              <a:rPr lang="zh-CN" altLang="en-US" sz="2000" kern="0" noProof="0" dirty="0">
                <a:ln>
                  <a:noFill/>
                </a:ln>
                <a:solidFill>
                  <a:srgbClr val="3333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2．通货膨胀对储蓄者不利</a:t>
            </a:r>
          </a:p>
          <a:p>
            <a:pPr marL="0" marR="0" lvl="0" indent="0" algn="l" defTabSz="914400" rtl="0" eaLnBrk="1" fontAlgn="base" latinLnBrk="0" hangingPunct="1">
              <a:lnSpc>
                <a:spcPct val="20000"/>
              </a:lnSpc>
              <a:spcBef>
                <a:spcPct val="100000"/>
              </a:spcBef>
              <a:spcAft>
                <a:spcPct val="0"/>
              </a:spcAft>
              <a:buClr>
                <a:srgbClr val="333300"/>
              </a:buClr>
              <a:buSzTx/>
              <a:buFont typeface="Wingdings" panose="05000000000000000000" pitchFamily="2" charset="2"/>
              <a:buNone/>
              <a:defRPr/>
            </a:pPr>
            <a:r>
              <a:rPr lang="zh-CN" altLang="en-US" sz="2000" kern="0" noProof="0" dirty="0">
                <a:ln>
                  <a:noFill/>
                </a:ln>
                <a:solidFill>
                  <a:srgbClr val="3333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3．通货膨胀可以在债务人和债权人之间发生收入再分配的作用</a:t>
            </a:r>
          </a:p>
          <a:p>
            <a:pPr marL="0" marR="0" lvl="0" indent="0" algn="l" defTabSz="914400" rtl="0" eaLnBrk="1" fontAlgn="base" latinLnBrk="0" hangingPunct="1">
              <a:lnSpc>
                <a:spcPct val="20000"/>
              </a:lnSpc>
              <a:spcBef>
                <a:spcPct val="100000"/>
              </a:spcBef>
              <a:spcAft>
                <a:spcPct val="0"/>
              </a:spcAft>
              <a:buClr>
                <a:srgbClr val="333300"/>
              </a:buClr>
              <a:buSzTx/>
              <a:buFont typeface="Wingdings" panose="05000000000000000000" pitchFamily="2" charset="2"/>
              <a:buNone/>
              <a:defRPr/>
            </a:pPr>
            <a:r>
              <a:rPr lang="zh-CN" altLang="en-US" sz="2000" kern="0" noProof="0" dirty="0">
                <a:ln>
                  <a:noFill/>
                </a:ln>
                <a:solidFill>
                  <a:srgbClr val="3333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4．通货膨胀对政府有利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133475" y="4657725"/>
            <a:ext cx="5897880" cy="8915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"/>
              </a:lnSpc>
              <a:spcBef>
                <a:spcPct val="100000"/>
              </a:spcBef>
              <a:spcAft>
                <a:spcPct val="0"/>
              </a:spcAft>
              <a:buClr>
                <a:srgbClr val="333300"/>
              </a:buClr>
              <a:buSzTx/>
              <a:buFont typeface="Wingdings" panose="05000000000000000000" pitchFamily="2" charset="2"/>
              <a:buNone/>
              <a:defRPr/>
            </a:pPr>
            <a:r>
              <a:rPr lang="zh-CN" altLang="en-US" sz="2000" kern="0" noProof="0" dirty="0">
                <a:ln>
                  <a:noFill/>
                </a:ln>
                <a:solidFill>
                  <a:srgbClr val="3333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1．产出随着通货膨胀率的上升而增加</a:t>
            </a:r>
          </a:p>
          <a:p>
            <a:pPr marL="0" marR="0" lvl="0" indent="0" algn="l" defTabSz="914400" rtl="0" eaLnBrk="1" fontAlgn="base" latinLnBrk="0" hangingPunct="1">
              <a:lnSpc>
                <a:spcPct val="20000"/>
              </a:lnSpc>
              <a:spcBef>
                <a:spcPct val="100000"/>
              </a:spcBef>
              <a:spcAft>
                <a:spcPct val="0"/>
              </a:spcAft>
              <a:buClr>
                <a:srgbClr val="333300"/>
              </a:buClr>
              <a:buSzTx/>
              <a:buFont typeface="Wingdings" panose="05000000000000000000" pitchFamily="2" charset="2"/>
              <a:buNone/>
              <a:defRPr/>
            </a:pPr>
            <a:r>
              <a:rPr lang="zh-CN" altLang="en-US" sz="2000" kern="0" noProof="0" dirty="0">
                <a:ln>
                  <a:noFill/>
                </a:ln>
                <a:solidFill>
                  <a:srgbClr val="3333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2．成本推动的通货膨胀会引致产出下降，失业增加</a:t>
            </a:r>
          </a:p>
          <a:p>
            <a:pPr marL="0" marR="0" lvl="0" indent="0" algn="l" defTabSz="914400" rtl="0" eaLnBrk="1" fontAlgn="base" latinLnBrk="0" hangingPunct="1">
              <a:lnSpc>
                <a:spcPct val="20000"/>
              </a:lnSpc>
              <a:spcBef>
                <a:spcPct val="100000"/>
              </a:spcBef>
              <a:spcAft>
                <a:spcPct val="0"/>
              </a:spcAft>
              <a:buClr>
                <a:srgbClr val="333300"/>
              </a:buClr>
              <a:buSzTx/>
              <a:buFont typeface="Wingdings" panose="05000000000000000000" pitchFamily="2" charset="2"/>
              <a:buNone/>
              <a:defRPr/>
            </a:pPr>
            <a:r>
              <a:rPr lang="zh-CN" altLang="en-US" sz="2000" kern="0" noProof="0" dirty="0">
                <a:ln>
                  <a:noFill/>
                </a:ln>
                <a:solidFill>
                  <a:srgbClr val="3333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3．超级通货膨胀导致经济崩溃。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1113155" y="1771650"/>
            <a:ext cx="341630" cy="299720"/>
            <a:chOff x="8728" y="2696"/>
            <a:chExt cx="538" cy="472"/>
          </a:xfrm>
        </p:grpSpPr>
        <p:sp>
          <p:nvSpPr>
            <p:cNvPr id="11" name="椭圆 10"/>
            <p:cNvSpPr/>
            <p:nvPr/>
          </p:nvSpPr>
          <p:spPr>
            <a:xfrm>
              <a:off x="8728" y="2696"/>
              <a:ext cx="538" cy="472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44450">
              <a:solidFill>
                <a:srgbClr val="F9C4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8841" y="2810"/>
              <a:ext cx="311" cy="245"/>
            </a:xfrm>
            <a:prstGeom prst="ellipse">
              <a:avLst/>
            </a:prstGeom>
            <a:solidFill>
              <a:srgbClr val="BFD3D1"/>
            </a:solidFill>
            <a:ln>
              <a:solidFill>
                <a:srgbClr val="BFD3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31570" y="4021455"/>
            <a:ext cx="341630" cy="299720"/>
            <a:chOff x="8728" y="2696"/>
            <a:chExt cx="538" cy="472"/>
          </a:xfrm>
        </p:grpSpPr>
        <p:sp>
          <p:nvSpPr>
            <p:cNvPr id="13" name="椭圆 12"/>
            <p:cNvSpPr/>
            <p:nvPr/>
          </p:nvSpPr>
          <p:spPr>
            <a:xfrm>
              <a:off x="8728" y="2696"/>
              <a:ext cx="538" cy="472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44450">
              <a:solidFill>
                <a:srgbClr val="F9C4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8841" y="2810"/>
              <a:ext cx="311" cy="245"/>
            </a:xfrm>
            <a:prstGeom prst="ellipse">
              <a:avLst/>
            </a:prstGeom>
            <a:solidFill>
              <a:srgbClr val="BFD3D1"/>
            </a:solidFill>
            <a:ln>
              <a:solidFill>
                <a:srgbClr val="BFD3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pic>
        <p:nvPicPr>
          <p:cNvPr id="95234" name="Picture 2" descr="https://ss1.bdstatic.com/70cFvXSh_Q1YnxGkpoWK1HF6hhy/it/u=3772194429,3573582974&amp;fm=26&amp;gp=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19897" y="344606"/>
            <a:ext cx="3267075" cy="2381250"/>
          </a:xfrm>
          <a:prstGeom prst="rect">
            <a:avLst/>
          </a:prstGeom>
          <a:noFill/>
        </p:spPr>
      </p:pic>
      <p:pic>
        <p:nvPicPr>
          <p:cNvPr id="95238" name="Picture 6" descr="https://timgsa.baidu.com/timg?image&amp;quality=80&amp;size=b9999_10000&amp;sec=1600700738947&amp;di=39763eaca9a6a460c13477901cba72ee&amp;imgtype=0&amp;src=http%3A%2F%2Fp1.img.cctvpic.com%2Fnettv%2Fnews%2Fspecial%2Fbaidengfanghua%2F20110817%2Fimages%2F108143_131358099075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44542" y="3357349"/>
            <a:ext cx="3754137" cy="2968388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95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95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8" grpId="0"/>
      <p:bldP spid="8" grpId="1"/>
      <p:bldP spid="4" grpId="0"/>
      <p:bldP spid="4" grpId="1"/>
      <p:bldP spid="6" grpId="0"/>
      <p:bldP spid="6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演示文稿1_04"/>
          <p:cNvPicPr>
            <a:picLocks noChangeAspect="1"/>
          </p:cNvPicPr>
          <p:nvPr/>
        </p:nvPicPr>
        <p:blipFill>
          <a:blip r:embed="rId3" cstate="print">
            <a:lum bright="-30000" contrast="54000"/>
          </a:blip>
          <a:stretch>
            <a:fillRect/>
          </a:stretch>
        </p:blipFill>
        <p:spPr>
          <a:xfrm>
            <a:off x="-37465" y="-5715"/>
            <a:ext cx="12266930" cy="6899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-1" y="1533525"/>
            <a:ext cx="915806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7200" dirty="0">
                <a:gradFill>
                  <a:gsLst>
                    <a:gs pos="0">
                      <a:srgbClr val="23607C"/>
                    </a:gs>
                    <a:gs pos="100000">
                      <a:srgbClr val="0C364F"/>
                    </a:gs>
                  </a:gsLst>
                  <a:lin scaled="1"/>
                </a:gra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§</a:t>
            </a:r>
            <a:r>
              <a:rPr lang="en-US" altLang="zh-CN" sz="7200" dirty="0">
                <a:gradFill>
                  <a:gsLst>
                    <a:gs pos="0">
                      <a:srgbClr val="23607C"/>
                    </a:gs>
                    <a:gs pos="100000">
                      <a:srgbClr val="0C364F"/>
                    </a:gs>
                  </a:gsLst>
                  <a:lin scaled="1"/>
                </a:gra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10</a:t>
            </a:r>
            <a:r>
              <a:rPr lang="zh-CN" altLang="en-US" sz="7200" dirty="0">
                <a:gradFill>
                  <a:gsLst>
                    <a:gs pos="0">
                      <a:srgbClr val="23607C"/>
                    </a:gs>
                    <a:gs pos="100000">
                      <a:srgbClr val="0C364F"/>
                    </a:gs>
                  </a:gsLst>
                  <a:lin scaled="1"/>
                </a:gra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.</a:t>
            </a:r>
            <a:r>
              <a:rPr lang="en-US" altLang="zh-CN" sz="7200" dirty="0">
                <a:gradFill>
                  <a:gsLst>
                    <a:gs pos="0">
                      <a:srgbClr val="23607C"/>
                    </a:gs>
                    <a:gs pos="100000">
                      <a:srgbClr val="0C364F"/>
                    </a:gs>
                  </a:gsLst>
                  <a:lin scaled="1"/>
                </a:gra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3</a:t>
            </a:r>
            <a:endParaRPr lang="zh-CN" altLang="en-US" sz="7200" dirty="0">
              <a:gradFill>
                <a:gsLst>
                  <a:gs pos="0">
                    <a:srgbClr val="23607C"/>
                  </a:gs>
                  <a:gs pos="100000">
                    <a:srgbClr val="0C364F"/>
                  </a:gs>
                </a:gsLst>
                <a:lin scaled="1"/>
              </a:gra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6600" dirty="0">
                <a:gradFill>
                  <a:gsLst>
                    <a:gs pos="0">
                      <a:srgbClr val="23607C"/>
                    </a:gs>
                    <a:gs pos="100000">
                      <a:srgbClr val="0C364F"/>
                    </a:gs>
                  </a:gsLst>
                  <a:lin scaled="1"/>
                </a:gra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失业与通货膨胀的关系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黑体" panose="02010609060101010101" pitchFamily="49" charset="-122"/>
                <a:ea typeface="黑体" panose="02010609060101010101" pitchFamily="49" charset="-122"/>
              </a:rPr>
              <a:pPr/>
              <a:t>31</a:t>
            </a:fld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  <p:transition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9525" y="210185"/>
            <a:ext cx="6097905" cy="672465"/>
            <a:chOff x="0" y="499"/>
            <a:chExt cx="6896" cy="1059"/>
          </a:xfrm>
        </p:grpSpPr>
        <p:sp>
          <p:nvSpPr>
            <p:cNvPr id="2" name="矩形 1"/>
            <p:cNvSpPr/>
            <p:nvPr/>
          </p:nvSpPr>
          <p:spPr>
            <a:xfrm>
              <a:off x="0" y="499"/>
              <a:ext cx="6896" cy="1059"/>
            </a:xfrm>
            <a:prstGeom prst="rect">
              <a:avLst/>
            </a:prstGeom>
            <a:solidFill>
              <a:srgbClr val="BFD3D1"/>
            </a:solidFill>
            <a:ln>
              <a:solidFill>
                <a:srgbClr val="BFD3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01" y="542"/>
              <a:ext cx="669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333300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lang="zh-CN" altLang="en-US" sz="3600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三、失业与通货膨胀的关系</a:t>
              </a:r>
            </a:p>
          </p:txBody>
        </p:sp>
      </p:grp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黑体" panose="02010609060101010101" pitchFamily="49" charset="-122"/>
                <a:ea typeface="黑体" panose="02010609060101010101" pitchFamily="49" charset="-122"/>
              </a:rPr>
              <a:pPr/>
              <a:t>32</a:t>
            </a:fld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1160" y="1261745"/>
            <a:ext cx="3230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>
                <a:srgbClr val="333300"/>
              </a:buClr>
              <a:buSzTx/>
              <a:buFont typeface="Wingdings" panose="05000000000000000000" pitchFamily="2" charset="2"/>
              <a:buNone/>
              <a:defRPr/>
            </a:pPr>
            <a:r>
              <a:rPr lang="zh-CN" altLang="en-US" sz="2000" kern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（一）菲利普斯曲线的提出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1160" y="1972310"/>
            <a:ext cx="3230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>
                <a:srgbClr val="333300"/>
              </a:buClr>
              <a:buSzTx/>
              <a:buFont typeface="Wingdings" panose="05000000000000000000" pitchFamily="2" charset="2"/>
              <a:buNone/>
              <a:defRPr/>
            </a:pPr>
            <a:r>
              <a:rPr lang="zh-CN" altLang="en-US" sz="2000" kern="0" noProof="0" dirty="0">
                <a:ln>
                  <a:noFill/>
                </a:ln>
                <a:solidFill>
                  <a:srgbClr val="3333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（二）菲利普斯曲线的应用</a:t>
            </a:r>
          </a:p>
        </p:txBody>
      </p:sp>
      <p:sp>
        <p:nvSpPr>
          <p:cNvPr id="29" name="矩形 28"/>
          <p:cNvSpPr/>
          <p:nvPr/>
        </p:nvSpPr>
        <p:spPr>
          <a:xfrm>
            <a:off x="10309860" y="1052830"/>
            <a:ext cx="735965" cy="700405"/>
          </a:xfrm>
          <a:prstGeom prst="rect">
            <a:avLst/>
          </a:prstGeom>
          <a:solidFill>
            <a:schemeClr val="accent1">
              <a:alpha val="0"/>
            </a:schemeClr>
          </a:solidFill>
          <a:ln w="88900">
            <a:solidFill>
              <a:srgbClr val="BFD3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689590" y="130175"/>
            <a:ext cx="1372870" cy="1306195"/>
          </a:xfrm>
          <a:prstGeom prst="rect">
            <a:avLst/>
          </a:prstGeom>
          <a:solidFill>
            <a:schemeClr val="accent1">
              <a:alpha val="0"/>
            </a:schemeClr>
          </a:solidFill>
          <a:ln w="88900">
            <a:solidFill>
              <a:srgbClr val="F9C4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Arc 24"/>
          <p:cNvSpPr>
            <a:spLocks/>
          </p:cNvSpPr>
          <p:nvPr/>
        </p:nvSpPr>
        <p:spPr bwMode="auto">
          <a:xfrm rot="10800000">
            <a:off x="5718839" y="2473871"/>
            <a:ext cx="2500313" cy="2500312"/>
          </a:xfrm>
          <a:custGeom>
            <a:avLst/>
            <a:gdLst>
              <a:gd name="T0" fmla="*/ 0 w 21806"/>
              <a:gd name="T1" fmla="*/ 2147483647 h 21600"/>
              <a:gd name="T2" fmla="*/ 2147483647 w 21806"/>
              <a:gd name="T3" fmla="*/ 2147483647 h 21600"/>
              <a:gd name="T4" fmla="*/ 2147483647 w 21806"/>
              <a:gd name="T5" fmla="*/ 2147483647 h 21600"/>
              <a:gd name="T6" fmla="*/ 0 60000 65536"/>
              <a:gd name="T7" fmla="*/ 0 60000 65536"/>
              <a:gd name="T8" fmla="*/ 0 60000 65536"/>
              <a:gd name="T9" fmla="*/ 0 w 21806"/>
              <a:gd name="T10" fmla="*/ 0 h 21600"/>
              <a:gd name="T11" fmla="*/ 21806 w 21806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806" h="21600" fill="none" extrusionOk="0">
                <a:moveTo>
                  <a:pt x="-1" y="0"/>
                </a:moveTo>
                <a:cubicBezTo>
                  <a:pt x="68" y="0"/>
                  <a:pt x="137" y="-1"/>
                  <a:pt x="206" y="0"/>
                </a:cubicBezTo>
                <a:cubicBezTo>
                  <a:pt x="12135" y="0"/>
                  <a:pt x="21806" y="9670"/>
                  <a:pt x="21806" y="21600"/>
                </a:cubicBezTo>
              </a:path>
              <a:path w="21806" h="21600" stroke="0" extrusionOk="0">
                <a:moveTo>
                  <a:pt x="-1" y="0"/>
                </a:moveTo>
                <a:cubicBezTo>
                  <a:pt x="68" y="0"/>
                  <a:pt x="137" y="-1"/>
                  <a:pt x="206" y="0"/>
                </a:cubicBezTo>
                <a:cubicBezTo>
                  <a:pt x="12135" y="0"/>
                  <a:pt x="21806" y="9670"/>
                  <a:pt x="21806" y="21600"/>
                </a:cubicBezTo>
                <a:lnTo>
                  <a:pt x="206" y="21600"/>
                </a:lnTo>
                <a:close/>
              </a:path>
            </a:pathLst>
          </a:custGeom>
          <a:noFill/>
          <a:ln w="57150" cap="sq">
            <a:solidFill>
              <a:srgbClr val="FFC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 b="1"/>
          </a:p>
        </p:txBody>
      </p:sp>
      <p:sp>
        <p:nvSpPr>
          <p:cNvPr id="22" name="Line 2"/>
          <p:cNvSpPr>
            <a:spLocks noChangeShapeType="1"/>
          </p:cNvSpPr>
          <p:nvPr/>
        </p:nvSpPr>
        <p:spPr bwMode="auto">
          <a:xfrm>
            <a:off x="5235907" y="1819844"/>
            <a:ext cx="0" cy="3529013"/>
          </a:xfrm>
          <a:prstGeom prst="line">
            <a:avLst/>
          </a:prstGeom>
          <a:noFill/>
          <a:ln w="3175" cap="sq">
            <a:solidFill>
              <a:schemeClr val="bg1">
                <a:lumMod val="75000"/>
              </a:schemeClr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zh-CN" altLang="en-US" b="1"/>
          </a:p>
        </p:txBody>
      </p:sp>
      <p:sp>
        <p:nvSpPr>
          <p:cNvPr id="23" name="Line 3"/>
          <p:cNvSpPr>
            <a:spLocks noChangeShapeType="1"/>
          </p:cNvSpPr>
          <p:nvPr/>
        </p:nvSpPr>
        <p:spPr bwMode="auto">
          <a:xfrm>
            <a:off x="5235907" y="5348857"/>
            <a:ext cx="4752975" cy="0"/>
          </a:xfrm>
          <a:prstGeom prst="line">
            <a:avLst/>
          </a:prstGeom>
          <a:noFill/>
          <a:ln w="3175" cap="sq">
            <a:solidFill>
              <a:schemeClr val="bg1">
                <a:lumMod val="75000"/>
              </a:schemeClr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zh-CN" altLang="en-US" b="1"/>
          </a:p>
        </p:txBody>
      </p:sp>
      <p:sp>
        <p:nvSpPr>
          <p:cNvPr id="24" name="Text Box 5"/>
          <p:cNvSpPr txBox="1">
            <a:spLocks noChangeArrowheads="1"/>
          </p:cNvSpPr>
          <p:nvPr/>
        </p:nvSpPr>
        <p:spPr bwMode="auto">
          <a:xfrm>
            <a:off x="4948570" y="1388044"/>
            <a:ext cx="719137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</a:rPr>
              <a:t>π </a:t>
            </a:r>
          </a:p>
        </p:txBody>
      </p:sp>
      <p:sp>
        <p:nvSpPr>
          <p:cNvPr id="25" name="Text Box 6"/>
          <p:cNvSpPr txBox="1">
            <a:spLocks noChangeArrowheads="1"/>
          </p:cNvSpPr>
          <p:nvPr/>
        </p:nvSpPr>
        <p:spPr bwMode="auto">
          <a:xfrm>
            <a:off x="9921378" y="5146605"/>
            <a:ext cx="6477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</a:rPr>
              <a:t>u</a:t>
            </a:r>
          </a:p>
        </p:txBody>
      </p:sp>
      <p:sp>
        <p:nvSpPr>
          <p:cNvPr id="26" name="Text Box 7"/>
          <p:cNvSpPr txBox="1">
            <a:spLocks noChangeArrowheads="1"/>
          </p:cNvSpPr>
          <p:nvPr/>
        </p:nvSpPr>
        <p:spPr bwMode="auto">
          <a:xfrm>
            <a:off x="4804107" y="5204394"/>
            <a:ext cx="433388" cy="36933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en-US" altLang="zh-CN" b="1"/>
              <a:t>o</a:t>
            </a:r>
          </a:p>
        </p:txBody>
      </p:sp>
      <p:sp>
        <p:nvSpPr>
          <p:cNvPr id="27" name="Text Box 9"/>
          <p:cNvSpPr txBox="1">
            <a:spLocks noChangeArrowheads="1"/>
          </p:cNvSpPr>
          <p:nvPr/>
        </p:nvSpPr>
        <p:spPr bwMode="auto">
          <a:xfrm>
            <a:off x="8188657" y="4628132"/>
            <a:ext cx="647700" cy="36933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en-US" altLang="zh-CN" b="1">
                <a:solidFill>
                  <a:srgbClr val="FF0000"/>
                </a:solidFill>
              </a:rPr>
              <a:t>PC</a:t>
            </a:r>
          </a:p>
        </p:txBody>
      </p:sp>
      <p:sp>
        <p:nvSpPr>
          <p:cNvPr id="28" name="Line 11"/>
          <p:cNvSpPr>
            <a:spLocks noChangeShapeType="1"/>
          </p:cNvSpPr>
          <p:nvPr/>
        </p:nvSpPr>
        <p:spPr bwMode="auto">
          <a:xfrm>
            <a:off x="5812170" y="5275832"/>
            <a:ext cx="0" cy="7302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zh-CN" altLang="en-US" b="1"/>
          </a:p>
        </p:txBody>
      </p:sp>
      <p:sp>
        <p:nvSpPr>
          <p:cNvPr id="30" name="Line 12"/>
          <p:cNvSpPr>
            <a:spLocks noChangeShapeType="1"/>
          </p:cNvSpPr>
          <p:nvPr/>
        </p:nvSpPr>
        <p:spPr bwMode="auto">
          <a:xfrm>
            <a:off x="6316995" y="5275832"/>
            <a:ext cx="0" cy="7302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zh-CN" altLang="en-US" b="1"/>
          </a:p>
        </p:txBody>
      </p:sp>
      <p:sp>
        <p:nvSpPr>
          <p:cNvPr id="31" name="Line 13"/>
          <p:cNvSpPr>
            <a:spLocks noChangeShapeType="1"/>
          </p:cNvSpPr>
          <p:nvPr/>
        </p:nvSpPr>
        <p:spPr bwMode="auto">
          <a:xfrm>
            <a:off x="6748795" y="5275832"/>
            <a:ext cx="0" cy="7302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zh-CN" altLang="en-US" b="1"/>
          </a:p>
        </p:txBody>
      </p:sp>
      <p:sp>
        <p:nvSpPr>
          <p:cNvPr id="32" name="Line 14"/>
          <p:cNvSpPr>
            <a:spLocks noChangeShapeType="1"/>
          </p:cNvSpPr>
          <p:nvPr/>
        </p:nvSpPr>
        <p:spPr bwMode="auto">
          <a:xfrm>
            <a:off x="7180595" y="5275832"/>
            <a:ext cx="0" cy="7302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zh-CN" altLang="en-US" b="1"/>
          </a:p>
        </p:txBody>
      </p:sp>
      <p:sp>
        <p:nvSpPr>
          <p:cNvPr id="33" name="Line 16"/>
          <p:cNvSpPr>
            <a:spLocks noChangeShapeType="1"/>
          </p:cNvSpPr>
          <p:nvPr/>
        </p:nvSpPr>
        <p:spPr bwMode="auto">
          <a:xfrm flipV="1">
            <a:off x="7756857" y="4915469"/>
            <a:ext cx="0" cy="433388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zh-CN" altLang="en-US" b="1"/>
          </a:p>
        </p:txBody>
      </p:sp>
      <p:sp>
        <p:nvSpPr>
          <p:cNvPr id="34" name="Line 17"/>
          <p:cNvSpPr>
            <a:spLocks noChangeShapeType="1"/>
          </p:cNvSpPr>
          <p:nvPr/>
        </p:nvSpPr>
        <p:spPr bwMode="auto">
          <a:xfrm flipH="1">
            <a:off x="5235907" y="4915469"/>
            <a:ext cx="252095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zh-CN" altLang="en-US" b="1"/>
          </a:p>
        </p:txBody>
      </p:sp>
      <p:sp>
        <p:nvSpPr>
          <p:cNvPr id="35" name="Line 18"/>
          <p:cNvSpPr>
            <a:spLocks noChangeShapeType="1"/>
          </p:cNvSpPr>
          <p:nvPr/>
        </p:nvSpPr>
        <p:spPr bwMode="auto">
          <a:xfrm>
            <a:off x="5235907" y="4483669"/>
            <a:ext cx="73025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zh-CN" altLang="en-US" b="1"/>
          </a:p>
        </p:txBody>
      </p:sp>
      <p:sp>
        <p:nvSpPr>
          <p:cNvPr id="36" name="Line 19"/>
          <p:cNvSpPr>
            <a:spLocks noChangeShapeType="1"/>
          </p:cNvSpPr>
          <p:nvPr/>
        </p:nvSpPr>
        <p:spPr bwMode="auto">
          <a:xfrm>
            <a:off x="5235907" y="3980432"/>
            <a:ext cx="73025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zh-CN" altLang="en-US" b="1"/>
          </a:p>
        </p:txBody>
      </p:sp>
      <p:sp>
        <p:nvSpPr>
          <p:cNvPr id="37" name="Line 20"/>
          <p:cNvSpPr>
            <a:spLocks noChangeShapeType="1"/>
          </p:cNvSpPr>
          <p:nvPr/>
        </p:nvSpPr>
        <p:spPr bwMode="auto">
          <a:xfrm>
            <a:off x="5235907" y="3548632"/>
            <a:ext cx="73025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zh-CN" altLang="en-US" b="1"/>
          </a:p>
        </p:txBody>
      </p:sp>
      <p:sp>
        <p:nvSpPr>
          <p:cNvPr id="38" name="Line 21"/>
          <p:cNvSpPr>
            <a:spLocks noChangeShapeType="1"/>
          </p:cNvSpPr>
          <p:nvPr/>
        </p:nvSpPr>
        <p:spPr bwMode="auto">
          <a:xfrm flipV="1">
            <a:off x="5812170" y="3043807"/>
            <a:ext cx="0" cy="230505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zh-CN" altLang="en-US" b="1"/>
          </a:p>
        </p:txBody>
      </p:sp>
      <p:sp>
        <p:nvSpPr>
          <p:cNvPr id="39" name="Line 22"/>
          <p:cNvSpPr>
            <a:spLocks noChangeShapeType="1"/>
          </p:cNvSpPr>
          <p:nvPr/>
        </p:nvSpPr>
        <p:spPr bwMode="auto">
          <a:xfrm flipH="1">
            <a:off x="5235907" y="3043807"/>
            <a:ext cx="576263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zh-CN" altLang="en-US" b="1"/>
          </a:p>
        </p:txBody>
      </p:sp>
      <p:sp>
        <p:nvSpPr>
          <p:cNvPr id="40" name="Line 23"/>
          <p:cNvSpPr>
            <a:spLocks noChangeShapeType="1"/>
          </p:cNvSpPr>
          <p:nvPr/>
        </p:nvSpPr>
        <p:spPr bwMode="auto">
          <a:xfrm>
            <a:off x="5235907" y="3548632"/>
            <a:ext cx="187325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zh-CN" altLang="en-US" b="1"/>
          </a:p>
        </p:txBody>
      </p:sp>
      <p:sp>
        <p:nvSpPr>
          <p:cNvPr id="41" name="Line 24"/>
          <p:cNvSpPr>
            <a:spLocks noChangeShapeType="1"/>
          </p:cNvSpPr>
          <p:nvPr/>
        </p:nvSpPr>
        <p:spPr bwMode="auto">
          <a:xfrm flipV="1">
            <a:off x="7180595" y="3548632"/>
            <a:ext cx="0" cy="180022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zh-CN" altLang="en-US" b="1"/>
          </a:p>
        </p:txBody>
      </p:sp>
      <p:sp>
        <p:nvSpPr>
          <p:cNvPr id="42" name="Line 25"/>
          <p:cNvSpPr>
            <a:spLocks noChangeShapeType="1"/>
          </p:cNvSpPr>
          <p:nvPr/>
        </p:nvSpPr>
        <p:spPr bwMode="auto">
          <a:xfrm flipH="1">
            <a:off x="5235907" y="3620069"/>
            <a:ext cx="1873250" cy="1728788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zh-CN" altLang="en-US" b="1"/>
          </a:p>
        </p:txBody>
      </p:sp>
      <p:sp>
        <p:nvSpPr>
          <p:cNvPr id="43" name="Line 26"/>
          <p:cNvSpPr>
            <a:spLocks noChangeShapeType="1"/>
          </p:cNvSpPr>
          <p:nvPr/>
        </p:nvSpPr>
        <p:spPr bwMode="auto">
          <a:xfrm flipH="1">
            <a:off x="5235907" y="3548632"/>
            <a:ext cx="1728788" cy="158432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zh-CN" altLang="en-US" b="1"/>
          </a:p>
        </p:txBody>
      </p:sp>
      <p:sp>
        <p:nvSpPr>
          <p:cNvPr id="44" name="Line 27"/>
          <p:cNvSpPr>
            <a:spLocks noChangeShapeType="1"/>
          </p:cNvSpPr>
          <p:nvPr/>
        </p:nvSpPr>
        <p:spPr bwMode="auto">
          <a:xfrm flipH="1">
            <a:off x="5235907" y="3548632"/>
            <a:ext cx="1439863" cy="12954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zh-CN" altLang="en-US" b="1"/>
          </a:p>
        </p:txBody>
      </p:sp>
      <p:sp>
        <p:nvSpPr>
          <p:cNvPr id="45" name="Line 28"/>
          <p:cNvSpPr>
            <a:spLocks noChangeShapeType="1"/>
          </p:cNvSpPr>
          <p:nvPr/>
        </p:nvSpPr>
        <p:spPr bwMode="auto">
          <a:xfrm flipH="1">
            <a:off x="5235907" y="3548632"/>
            <a:ext cx="1152525" cy="1008062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zh-CN" altLang="en-US" b="1"/>
          </a:p>
        </p:txBody>
      </p:sp>
      <p:sp>
        <p:nvSpPr>
          <p:cNvPr id="46" name="Line 29"/>
          <p:cNvSpPr>
            <a:spLocks noChangeShapeType="1"/>
          </p:cNvSpPr>
          <p:nvPr/>
        </p:nvSpPr>
        <p:spPr bwMode="auto">
          <a:xfrm flipH="1">
            <a:off x="5235907" y="3548632"/>
            <a:ext cx="865188" cy="792162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zh-CN" altLang="en-US" b="1"/>
          </a:p>
        </p:txBody>
      </p:sp>
      <p:sp>
        <p:nvSpPr>
          <p:cNvPr id="47" name="Line 30"/>
          <p:cNvSpPr>
            <a:spLocks noChangeShapeType="1"/>
          </p:cNvSpPr>
          <p:nvPr/>
        </p:nvSpPr>
        <p:spPr bwMode="auto">
          <a:xfrm flipH="1">
            <a:off x="5235907" y="3548632"/>
            <a:ext cx="576263" cy="503237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zh-CN" altLang="en-US" b="1"/>
          </a:p>
        </p:txBody>
      </p:sp>
      <p:sp>
        <p:nvSpPr>
          <p:cNvPr id="48" name="Line 31"/>
          <p:cNvSpPr>
            <a:spLocks noChangeShapeType="1"/>
          </p:cNvSpPr>
          <p:nvPr/>
        </p:nvSpPr>
        <p:spPr bwMode="auto">
          <a:xfrm flipH="1">
            <a:off x="5235907" y="3548632"/>
            <a:ext cx="288925" cy="2159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zh-CN" altLang="en-US" b="1"/>
          </a:p>
        </p:txBody>
      </p:sp>
      <p:sp>
        <p:nvSpPr>
          <p:cNvPr id="49" name="Line 32"/>
          <p:cNvSpPr>
            <a:spLocks noChangeShapeType="1"/>
          </p:cNvSpPr>
          <p:nvPr/>
        </p:nvSpPr>
        <p:spPr bwMode="auto">
          <a:xfrm flipH="1">
            <a:off x="5451807" y="3764532"/>
            <a:ext cx="1728788" cy="158432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zh-CN" altLang="en-US" b="1"/>
          </a:p>
        </p:txBody>
      </p:sp>
      <p:sp>
        <p:nvSpPr>
          <p:cNvPr id="50" name="Line 33"/>
          <p:cNvSpPr>
            <a:spLocks noChangeShapeType="1"/>
          </p:cNvSpPr>
          <p:nvPr/>
        </p:nvSpPr>
        <p:spPr bwMode="auto">
          <a:xfrm flipH="1">
            <a:off x="5667707" y="3980432"/>
            <a:ext cx="1512888" cy="136842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zh-CN" altLang="en-US" b="1"/>
          </a:p>
        </p:txBody>
      </p:sp>
      <p:sp>
        <p:nvSpPr>
          <p:cNvPr id="51" name="Line 34"/>
          <p:cNvSpPr>
            <a:spLocks noChangeShapeType="1"/>
          </p:cNvSpPr>
          <p:nvPr/>
        </p:nvSpPr>
        <p:spPr bwMode="auto">
          <a:xfrm flipH="1">
            <a:off x="5885195" y="4196332"/>
            <a:ext cx="1295400" cy="115252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zh-CN" altLang="en-US" b="1"/>
          </a:p>
        </p:txBody>
      </p:sp>
      <p:sp>
        <p:nvSpPr>
          <p:cNvPr id="52" name="Line 35"/>
          <p:cNvSpPr>
            <a:spLocks noChangeShapeType="1"/>
          </p:cNvSpPr>
          <p:nvPr/>
        </p:nvSpPr>
        <p:spPr bwMode="auto">
          <a:xfrm flipH="1">
            <a:off x="6101095" y="4412232"/>
            <a:ext cx="1008062" cy="93662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zh-CN" altLang="en-US" b="1"/>
          </a:p>
        </p:txBody>
      </p:sp>
      <p:sp>
        <p:nvSpPr>
          <p:cNvPr id="53" name="Line 36"/>
          <p:cNvSpPr>
            <a:spLocks noChangeShapeType="1"/>
          </p:cNvSpPr>
          <p:nvPr/>
        </p:nvSpPr>
        <p:spPr bwMode="auto">
          <a:xfrm flipH="1">
            <a:off x="6316995" y="4556694"/>
            <a:ext cx="863600" cy="792163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zh-CN" altLang="en-US" b="1"/>
          </a:p>
        </p:txBody>
      </p:sp>
      <p:sp>
        <p:nvSpPr>
          <p:cNvPr id="54" name="Line 37"/>
          <p:cNvSpPr>
            <a:spLocks noChangeShapeType="1"/>
          </p:cNvSpPr>
          <p:nvPr/>
        </p:nvSpPr>
        <p:spPr bwMode="auto">
          <a:xfrm flipH="1">
            <a:off x="6604332" y="4772594"/>
            <a:ext cx="576263" cy="576263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zh-CN" altLang="en-US" b="1"/>
          </a:p>
        </p:txBody>
      </p:sp>
      <p:sp>
        <p:nvSpPr>
          <p:cNvPr id="55" name="Line 38"/>
          <p:cNvSpPr>
            <a:spLocks noChangeShapeType="1"/>
          </p:cNvSpPr>
          <p:nvPr/>
        </p:nvSpPr>
        <p:spPr bwMode="auto">
          <a:xfrm flipH="1">
            <a:off x="6820232" y="4988494"/>
            <a:ext cx="360363" cy="360363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zh-CN" altLang="en-US" b="1"/>
          </a:p>
        </p:txBody>
      </p:sp>
      <p:sp>
        <p:nvSpPr>
          <p:cNvPr id="56" name="Text Box 40"/>
          <p:cNvSpPr txBox="1">
            <a:spLocks noChangeArrowheads="1"/>
          </p:cNvSpPr>
          <p:nvPr/>
        </p:nvSpPr>
        <p:spPr bwMode="auto">
          <a:xfrm>
            <a:off x="4875545" y="4699569"/>
            <a:ext cx="288925" cy="36933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en-US" altLang="zh-CN" b="1"/>
              <a:t>1</a:t>
            </a:r>
          </a:p>
        </p:txBody>
      </p:sp>
      <p:sp>
        <p:nvSpPr>
          <p:cNvPr id="57" name="Text Box 41"/>
          <p:cNvSpPr txBox="1">
            <a:spLocks noChangeArrowheads="1"/>
          </p:cNvSpPr>
          <p:nvPr/>
        </p:nvSpPr>
        <p:spPr bwMode="auto">
          <a:xfrm>
            <a:off x="4875545" y="4267769"/>
            <a:ext cx="433387" cy="36933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en-US" altLang="zh-CN" b="1"/>
              <a:t>2</a:t>
            </a:r>
          </a:p>
        </p:txBody>
      </p:sp>
      <p:sp>
        <p:nvSpPr>
          <p:cNvPr id="58" name="Text Box 42"/>
          <p:cNvSpPr txBox="1">
            <a:spLocks noChangeArrowheads="1"/>
          </p:cNvSpPr>
          <p:nvPr/>
        </p:nvSpPr>
        <p:spPr bwMode="auto">
          <a:xfrm>
            <a:off x="4875545" y="3332732"/>
            <a:ext cx="360362" cy="36933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en-US" altLang="zh-CN" b="1"/>
              <a:t>4</a:t>
            </a:r>
          </a:p>
        </p:txBody>
      </p:sp>
      <p:sp>
        <p:nvSpPr>
          <p:cNvPr id="59" name="Text Box 43"/>
          <p:cNvSpPr txBox="1">
            <a:spLocks noChangeArrowheads="1"/>
          </p:cNvSpPr>
          <p:nvPr/>
        </p:nvSpPr>
        <p:spPr bwMode="auto">
          <a:xfrm>
            <a:off x="4875545" y="3764532"/>
            <a:ext cx="504825" cy="36933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en-US" altLang="zh-CN" b="1"/>
              <a:t>3</a:t>
            </a:r>
          </a:p>
        </p:txBody>
      </p:sp>
      <p:sp>
        <p:nvSpPr>
          <p:cNvPr id="60" name="Text Box 44"/>
          <p:cNvSpPr txBox="1">
            <a:spLocks noChangeArrowheads="1"/>
          </p:cNvSpPr>
          <p:nvPr/>
        </p:nvSpPr>
        <p:spPr bwMode="auto">
          <a:xfrm>
            <a:off x="4875545" y="2827907"/>
            <a:ext cx="431800" cy="36933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en-US" altLang="zh-CN" b="1"/>
              <a:t>5</a:t>
            </a:r>
          </a:p>
        </p:txBody>
      </p:sp>
      <p:sp>
        <p:nvSpPr>
          <p:cNvPr id="61" name="Text Box 45"/>
          <p:cNvSpPr txBox="1">
            <a:spLocks noChangeArrowheads="1"/>
          </p:cNvSpPr>
          <p:nvPr/>
        </p:nvSpPr>
        <p:spPr bwMode="auto">
          <a:xfrm>
            <a:off x="5596270" y="5348857"/>
            <a:ext cx="431800" cy="36933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en-US" altLang="zh-CN" b="1"/>
              <a:t>1</a:t>
            </a:r>
          </a:p>
        </p:txBody>
      </p:sp>
      <p:sp>
        <p:nvSpPr>
          <p:cNvPr id="62" name="Text Box 46"/>
          <p:cNvSpPr txBox="1">
            <a:spLocks noChangeArrowheads="1"/>
          </p:cNvSpPr>
          <p:nvPr/>
        </p:nvSpPr>
        <p:spPr bwMode="auto">
          <a:xfrm>
            <a:off x="6101095" y="5348857"/>
            <a:ext cx="576262" cy="36933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en-US" altLang="zh-CN" b="1"/>
              <a:t>2</a:t>
            </a:r>
          </a:p>
        </p:txBody>
      </p:sp>
      <p:sp>
        <p:nvSpPr>
          <p:cNvPr id="63" name="Text Box 47"/>
          <p:cNvSpPr txBox="1">
            <a:spLocks noChangeArrowheads="1"/>
          </p:cNvSpPr>
          <p:nvPr/>
        </p:nvSpPr>
        <p:spPr bwMode="auto">
          <a:xfrm>
            <a:off x="6604332" y="5348857"/>
            <a:ext cx="504825" cy="36933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en-US" altLang="zh-CN" b="1"/>
              <a:t>3</a:t>
            </a:r>
          </a:p>
        </p:txBody>
      </p:sp>
      <p:sp>
        <p:nvSpPr>
          <p:cNvPr id="64" name="Text Box 48"/>
          <p:cNvSpPr txBox="1">
            <a:spLocks noChangeArrowheads="1"/>
          </p:cNvSpPr>
          <p:nvPr/>
        </p:nvSpPr>
        <p:spPr bwMode="auto">
          <a:xfrm>
            <a:off x="6964695" y="5348857"/>
            <a:ext cx="576262" cy="36933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en-US" altLang="zh-CN" b="1"/>
              <a:t>4</a:t>
            </a:r>
          </a:p>
        </p:txBody>
      </p:sp>
      <p:sp>
        <p:nvSpPr>
          <p:cNvPr id="65" name="Text Box 49"/>
          <p:cNvSpPr txBox="1">
            <a:spLocks noChangeArrowheads="1"/>
          </p:cNvSpPr>
          <p:nvPr/>
        </p:nvSpPr>
        <p:spPr bwMode="auto">
          <a:xfrm>
            <a:off x="7612395" y="5348857"/>
            <a:ext cx="576262" cy="36933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en-US" altLang="zh-CN" b="1"/>
              <a:t>5</a:t>
            </a:r>
          </a:p>
        </p:txBody>
      </p:sp>
      <p:sp>
        <p:nvSpPr>
          <p:cNvPr id="66" name="Text Box 53"/>
          <p:cNvSpPr txBox="1">
            <a:spLocks noChangeArrowheads="1"/>
          </p:cNvSpPr>
          <p:nvPr/>
        </p:nvSpPr>
        <p:spPr bwMode="auto">
          <a:xfrm>
            <a:off x="10281740" y="5289480"/>
            <a:ext cx="869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ea typeface="黑体" pitchFamily="49" charset="-122"/>
              </a:rPr>
              <a:t>失业率</a:t>
            </a:r>
          </a:p>
        </p:txBody>
      </p:sp>
      <p:sp>
        <p:nvSpPr>
          <p:cNvPr id="68" name="Text Box 56"/>
          <p:cNvSpPr txBox="1">
            <a:spLocks noChangeArrowheads="1"/>
          </p:cNvSpPr>
          <p:nvPr/>
        </p:nvSpPr>
        <p:spPr bwMode="auto">
          <a:xfrm>
            <a:off x="7826779" y="3348181"/>
            <a:ext cx="2873066" cy="924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Bef>
                <a:spcPct val="20000"/>
              </a:spcBef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49" charset="-122"/>
              </a:rPr>
              <a:t>失业与通货膨胀存在着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49" charset="-122"/>
            </a:endParaRPr>
          </a:p>
          <a:p>
            <a:pPr algn="r">
              <a:lnSpc>
                <a:spcPct val="150000"/>
              </a:lnSpc>
              <a:spcBef>
                <a:spcPct val="20000"/>
              </a:spcBef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49" charset="-122"/>
              </a:rPr>
              <a:t>此消彼长的替代关系</a:t>
            </a:r>
          </a:p>
        </p:txBody>
      </p:sp>
      <p:sp>
        <p:nvSpPr>
          <p:cNvPr id="69" name="Rectangle 57"/>
          <p:cNvSpPr>
            <a:spLocks noChangeArrowheads="1"/>
          </p:cNvSpPr>
          <p:nvPr/>
        </p:nvSpPr>
        <p:spPr bwMode="auto">
          <a:xfrm>
            <a:off x="5596270" y="2827907"/>
            <a:ext cx="3353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/>
              <a:t>●</a:t>
            </a:r>
          </a:p>
        </p:txBody>
      </p:sp>
      <p:sp>
        <p:nvSpPr>
          <p:cNvPr id="70" name="Text Box 58"/>
          <p:cNvSpPr txBox="1">
            <a:spLocks noChangeArrowheads="1"/>
          </p:cNvSpPr>
          <p:nvPr/>
        </p:nvSpPr>
        <p:spPr bwMode="auto">
          <a:xfrm>
            <a:off x="5885195" y="2756469"/>
            <a:ext cx="349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/>
              <a:t>D</a:t>
            </a:r>
          </a:p>
        </p:txBody>
      </p:sp>
      <p:sp>
        <p:nvSpPr>
          <p:cNvPr id="71" name="Rectangle 61"/>
          <p:cNvSpPr>
            <a:spLocks noChangeArrowheads="1"/>
          </p:cNvSpPr>
          <p:nvPr/>
        </p:nvSpPr>
        <p:spPr bwMode="auto">
          <a:xfrm>
            <a:off x="7540957" y="4699569"/>
            <a:ext cx="3353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/>
              <a:t>●</a:t>
            </a:r>
          </a:p>
        </p:txBody>
      </p:sp>
      <p:sp>
        <p:nvSpPr>
          <p:cNvPr id="72" name="Text Box 63"/>
          <p:cNvSpPr txBox="1">
            <a:spLocks noChangeArrowheads="1"/>
          </p:cNvSpPr>
          <p:nvPr/>
        </p:nvSpPr>
        <p:spPr bwMode="auto">
          <a:xfrm>
            <a:off x="7612395" y="4483669"/>
            <a:ext cx="336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/>
              <a:t>E</a:t>
            </a:r>
          </a:p>
        </p:txBody>
      </p:sp>
      <p:sp>
        <p:nvSpPr>
          <p:cNvPr id="74" name="矩形 73"/>
          <p:cNvSpPr/>
          <p:nvPr/>
        </p:nvSpPr>
        <p:spPr>
          <a:xfrm>
            <a:off x="5386317" y="1109218"/>
            <a:ext cx="5340824" cy="1111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49" charset="-122"/>
              </a:rPr>
              <a:t>短期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49" charset="-122"/>
              </a:rPr>
              <a:t>菲利普斯曲线：预期通货膨胀率保持不变时，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49" charset="-122"/>
            </a:endParaRPr>
          </a:p>
          <a:p>
            <a:pPr algn="r">
              <a:lnSpc>
                <a:spcPct val="200000"/>
              </a:lnSpc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49" charset="-122"/>
              </a:rPr>
              <a:t>通货膨胀率与失业率之间关系的曲线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959892" y="2975212"/>
            <a:ext cx="3407391" cy="2224585"/>
            <a:chOff x="6842077" y="4244454"/>
            <a:chExt cx="3407391" cy="2224585"/>
          </a:xfrm>
        </p:grpSpPr>
        <p:sp>
          <p:nvSpPr>
            <p:cNvPr id="76" name="矩形 75"/>
            <p:cNvSpPr/>
            <p:nvPr/>
          </p:nvSpPr>
          <p:spPr>
            <a:xfrm>
              <a:off x="6842077" y="4780466"/>
              <a:ext cx="340739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rgbClr val="993300"/>
                </a:buClr>
                <a:buSzPct val="95000"/>
                <a:tabLst>
                  <a:tab pos="457200" algn="l"/>
                </a:tabLst>
              </a:pPr>
              <a:r>
                <a:rPr lang="zh-CN" alt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楷体" pitchFamily="49" charset="-122"/>
                  <a:ea typeface="楷体" pitchFamily="49" charset="-122"/>
                </a:rPr>
                <a:t>短期里</a:t>
              </a:r>
              <a:endPara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itchFamily="49" charset="-122"/>
                <a:ea typeface="楷体" pitchFamily="49" charset="-122"/>
              </a:endParaRPr>
            </a:p>
            <a:p>
              <a:pPr algn="ctr" eaLnBrk="0" hangingPunct="0">
                <a:buClr>
                  <a:srgbClr val="993300"/>
                </a:buClr>
                <a:buSzPct val="95000"/>
                <a:tabLst>
                  <a:tab pos="457200" algn="l"/>
                </a:tabLst>
              </a:pPr>
              <a:r>
                <a:rPr lang="zh-CN" alt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楷体" pitchFamily="49" charset="-122"/>
                  <a:ea typeface="楷体" pitchFamily="49" charset="-122"/>
                </a:rPr>
                <a:t>可以用政策权衡取舍</a:t>
              </a:r>
              <a:endPara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itchFamily="49" charset="-122"/>
                <a:ea typeface="楷体" pitchFamily="49" charset="-122"/>
              </a:endParaRPr>
            </a:p>
            <a:p>
              <a:pPr algn="ctr" eaLnBrk="0" hangingPunct="0">
                <a:buClr>
                  <a:srgbClr val="993300"/>
                </a:buClr>
                <a:buSzPct val="95000"/>
                <a:tabLst>
                  <a:tab pos="457200" algn="l"/>
                </a:tabLst>
              </a:pPr>
              <a:r>
                <a:rPr lang="zh-CN" alt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楷体" pitchFamily="49" charset="-122"/>
                  <a:ea typeface="楷体" pitchFamily="49" charset="-122"/>
                </a:rPr>
                <a:t>调整到安全区域</a:t>
              </a:r>
            </a:p>
          </p:txBody>
        </p:sp>
        <p:sp>
          <p:nvSpPr>
            <p:cNvPr id="77" name="任意多边形 76"/>
            <p:cNvSpPr/>
            <p:nvPr/>
          </p:nvSpPr>
          <p:spPr>
            <a:xfrm>
              <a:off x="6987892" y="4244454"/>
              <a:ext cx="3152395" cy="2224585"/>
            </a:xfrm>
            <a:custGeom>
              <a:avLst/>
              <a:gdLst>
                <a:gd name="connsiteX0" fmla="*/ 409195 w 3152395"/>
                <a:gd name="connsiteY0" fmla="*/ 1978925 h 2224585"/>
                <a:gd name="connsiteX1" fmla="*/ 286365 w 3152395"/>
                <a:gd name="connsiteY1" fmla="*/ 1883391 h 2224585"/>
                <a:gd name="connsiteX2" fmla="*/ 163535 w 3152395"/>
                <a:gd name="connsiteY2" fmla="*/ 1787856 h 2224585"/>
                <a:gd name="connsiteX3" fmla="*/ 136239 w 3152395"/>
                <a:gd name="connsiteY3" fmla="*/ 1746913 h 2224585"/>
                <a:gd name="connsiteX4" fmla="*/ 68001 w 3152395"/>
                <a:gd name="connsiteY4" fmla="*/ 1678674 h 2224585"/>
                <a:gd name="connsiteX5" fmla="*/ 40705 w 3152395"/>
                <a:gd name="connsiteY5" fmla="*/ 1583140 h 2224585"/>
                <a:gd name="connsiteX6" fmla="*/ 13409 w 3152395"/>
                <a:gd name="connsiteY6" fmla="*/ 1433015 h 2224585"/>
                <a:gd name="connsiteX7" fmla="*/ 40705 w 3152395"/>
                <a:gd name="connsiteY7" fmla="*/ 928047 h 2224585"/>
                <a:gd name="connsiteX8" fmla="*/ 54353 w 3152395"/>
                <a:gd name="connsiteY8" fmla="*/ 887104 h 2224585"/>
                <a:gd name="connsiteX9" fmla="*/ 81648 w 3152395"/>
                <a:gd name="connsiteY9" fmla="*/ 832513 h 2224585"/>
                <a:gd name="connsiteX10" fmla="*/ 136239 w 3152395"/>
                <a:gd name="connsiteY10" fmla="*/ 696036 h 2224585"/>
                <a:gd name="connsiteX11" fmla="*/ 177183 w 3152395"/>
                <a:gd name="connsiteY11" fmla="*/ 655092 h 2224585"/>
                <a:gd name="connsiteX12" fmla="*/ 204478 w 3152395"/>
                <a:gd name="connsiteY12" fmla="*/ 600501 h 2224585"/>
                <a:gd name="connsiteX13" fmla="*/ 218126 w 3152395"/>
                <a:gd name="connsiteY13" fmla="*/ 559558 h 2224585"/>
                <a:gd name="connsiteX14" fmla="*/ 272717 w 3152395"/>
                <a:gd name="connsiteY14" fmla="*/ 477671 h 2224585"/>
                <a:gd name="connsiteX15" fmla="*/ 300012 w 3152395"/>
                <a:gd name="connsiteY15" fmla="*/ 436728 h 2224585"/>
                <a:gd name="connsiteX16" fmla="*/ 409195 w 3152395"/>
                <a:gd name="connsiteY16" fmla="*/ 313898 h 2224585"/>
                <a:gd name="connsiteX17" fmla="*/ 450138 w 3152395"/>
                <a:gd name="connsiteY17" fmla="*/ 286603 h 2224585"/>
                <a:gd name="connsiteX18" fmla="*/ 491081 w 3152395"/>
                <a:gd name="connsiteY18" fmla="*/ 272955 h 2224585"/>
                <a:gd name="connsiteX19" fmla="*/ 545672 w 3152395"/>
                <a:gd name="connsiteY19" fmla="*/ 232012 h 2224585"/>
                <a:gd name="connsiteX20" fmla="*/ 641207 w 3152395"/>
                <a:gd name="connsiteY20" fmla="*/ 204716 h 2224585"/>
                <a:gd name="connsiteX21" fmla="*/ 723093 w 3152395"/>
                <a:gd name="connsiteY21" fmla="*/ 150125 h 2224585"/>
                <a:gd name="connsiteX22" fmla="*/ 764036 w 3152395"/>
                <a:gd name="connsiteY22" fmla="*/ 136477 h 2224585"/>
                <a:gd name="connsiteX23" fmla="*/ 859571 w 3152395"/>
                <a:gd name="connsiteY23" fmla="*/ 109182 h 2224585"/>
                <a:gd name="connsiteX24" fmla="*/ 982401 w 3152395"/>
                <a:gd name="connsiteY24" fmla="*/ 54591 h 2224585"/>
                <a:gd name="connsiteX25" fmla="*/ 1023344 w 3152395"/>
                <a:gd name="connsiteY25" fmla="*/ 40943 h 2224585"/>
                <a:gd name="connsiteX26" fmla="*/ 1105230 w 3152395"/>
                <a:gd name="connsiteY26" fmla="*/ 0 h 2224585"/>
                <a:gd name="connsiteX27" fmla="*/ 1514663 w 3152395"/>
                <a:gd name="connsiteY27" fmla="*/ 13647 h 2224585"/>
                <a:gd name="connsiteX28" fmla="*/ 1664789 w 3152395"/>
                <a:gd name="connsiteY28" fmla="*/ 27295 h 2224585"/>
                <a:gd name="connsiteX29" fmla="*/ 1733027 w 3152395"/>
                <a:gd name="connsiteY29" fmla="*/ 54591 h 2224585"/>
                <a:gd name="connsiteX30" fmla="*/ 1814914 w 3152395"/>
                <a:gd name="connsiteY30" fmla="*/ 68239 h 2224585"/>
                <a:gd name="connsiteX31" fmla="*/ 2005983 w 3152395"/>
                <a:gd name="connsiteY31" fmla="*/ 109182 h 2224585"/>
                <a:gd name="connsiteX32" fmla="*/ 2156108 w 3152395"/>
                <a:gd name="connsiteY32" fmla="*/ 150125 h 2224585"/>
                <a:gd name="connsiteX33" fmla="*/ 2237995 w 3152395"/>
                <a:gd name="connsiteY33" fmla="*/ 177421 h 2224585"/>
                <a:gd name="connsiteX34" fmla="*/ 2278938 w 3152395"/>
                <a:gd name="connsiteY34" fmla="*/ 218364 h 2224585"/>
                <a:gd name="connsiteX35" fmla="*/ 2388120 w 3152395"/>
                <a:gd name="connsiteY35" fmla="*/ 272955 h 2224585"/>
                <a:gd name="connsiteX36" fmla="*/ 2429063 w 3152395"/>
                <a:gd name="connsiteY36" fmla="*/ 286603 h 2224585"/>
                <a:gd name="connsiteX37" fmla="*/ 2551893 w 3152395"/>
                <a:gd name="connsiteY37" fmla="*/ 354842 h 2224585"/>
                <a:gd name="connsiteX38" fmla="*/ 2674723 w 3152395"/>
                <a:gd name="connsiteY38" fmla="*/ 436728 h 2224585"/>
                <a:gd name="connsiteX39" fmla="*/ 2715666 w 3152395"/>
                <a:gd name="connsiteY39" fmla="*/ 450376 h 2224585"/>
                <a:gd name="connsiteX40" fmla="*/ 2797553 w 3152395"/>
                <a:gd name="connsiteY40" fmla="*/ 532262 h 2224585"/>
                <a:gd name="connsiteX41" fmla="*/ 2879439 w 3152395"/>
                <a:gd name="connsiteY41" fmla="*/ 600501 h 2224585"/>
                <a:gd name="connsiteX42" fmla="*/ 2974974 w 3152395"/>
                <a:gd name="connsiteY42" fmla="*/ 764274 h 2224585"/>
                <a:gd name="connsiteX43" fmla="*/ 3002269 w 3152395"/>
                <a:gd name="connsiteY43" fmla="*/ 805218 h 2224585"/>
                <a:gd name="connsiteX44" fmla="*/ 3043212 w 3152395"/>
                <a:gd name="connsiteY44" fmla="*/ 900752 h 2224585"/>
                <a:gd name="connsiteX45" fmla="*/ 3070508 w 3152395"/>
                <a:gd name="connsiteY45" fmla="*/ 968991 h 2224585"/>
                <a:gd name="connsiteX46" fmla="*/ 3097804 w 3152395"/>
                <a:gd name="connsiteY46" fmla="*/ 1023582 h 2224585"/>
                <a:gd name="connsiteX47" fmla="*/ 3111451 w 3152395"/>
                <a:gd name="connsiteY47" fmla="*/ 1105468 h 2224585"/>
                <a:gd name="connsiteX48" fmla="*/ 3138747 w 3152395"/>
                <a:gd name="connsiteY48" fmla="*/ 1187355 h 2224585"/>
                <a:gd name="connsiteX49" fmla="*/ 3152395 w 3152395"/>
                <a:gd name="connsiteY49" fmla="*/ 1255594 h 2224585"/>
                <a:gd name="connsiteX50" fmla="*/ 3138747 w 3152395"/>
                <a:gd name="connsiteY50" fmla="*/ 1446662 h 2224585"/>
                <a:gd name="connsiteX51" fmla="*/ 3084156 w 3152395"/>
                <a:gd name="connsiteY51" fmla="*/ 1569492 h 2224585"/>
                <a:gd name="connsiteX52" fmla="*/ 3070508 w 3152395"/>
                <a:gd name="connsiteY52" fmla="*/ 1610436 h 2224585"/>
                <a:gd name="connsiteX53" fmla="*/ 2988621 w 3152395"/>
                <a:gd name="connsiteY53" fmla="*/ 1678674 h 2224585"/>
                <a:gd name="connsiteX54" fmla="*/ 2961326 w 3152395"/>
                <a:gd name="connsiteY54" fmla="*/ 1719618 h 2224585"/>
                <a:gd name="connsiteX55" fmla="*/ 2824848 w 3152395"/>
                <a:gd name="connsiteY55" fmla="*/ 1828800 h 2224585"/>
                <a:gd name="connsiteX56" fmla="*/ 2756609 w 3152395"/>
                <a:gd name="connsiteY56" fmla="*/ 1910686 h 2224585"/>
                <a:gd name="connsiteX57" fmla="*/ 2729314 w 3152395"/>
                <a:gd name="connsiteY57" fmla="*/ 1951630 h 2224585"/>
                <a:gd name="connsiteX58" fmla="*/ 2633780 w 3152395"/>
                <a:gd name="connsiteY58" fmla="*/ 1992573 h 2224585"/>
                <a:gd name="connsiteX59" fmla="*/ 2565541 w 3152395"/>
                <a:gd name="connsiteY59" fmla="*/ 2019868 h 2224585"/>
                <a:gd name="connsiteX60" fmla="*/ 2510950 w 3152395"/>
                <a:gd name="connsiteY60" fmla="*/ 2033516 h 2224585"/>
                <a:gd name="connsiteX61" fmla="*/ 2401768 w 3152395"/>
                <a:gd name="connsiteY61" fmla="*/ 2074459 h 2224585"/>
                <a:gd name="connsiteX62" fmla="*/ 2265290 w 3152395"/>
                <a:gd name="connsiteY62" fmla="*/ 2129050 h 2224585"/>
                <a:gd name="connsiteX63" fmla="*/ 2169756 w 3152395"/>
                <a:gd name="connsiteY63" fmla="*/ 2156346 h 2224585"/>
                <a:gd name="connsiteX64" fmla="*/ 2005983 w 3152395"/>
                <a:gd name="connsiteY64" fmla="*/ 2169994 h 2224585"/>
                <a:gd name="connsiteX65" fmla="*/ 1828562 w 3152395"/>
                <a:gd name="connsiteY65" fmla="*/ 2197289 h 2224585"/>
                <a:gd name="connsiteX66" fmla="*/ 1555607 w 3152395"/>
                <a:gd name="connsiteY66" fmla="*/ 2210937 h 2224585"/>
                <a:gd name="connsiteX67" fmla="*/ 1405481 w 3152395"/>
                <a:gd name="connsiteY67" fmla="*/ 2224585 h 2224585"/>
                <a:gd name="connsiteX68" fmla="*/ 1132526 w 3152395"/>
                <a:gd name="connsiteY68" fmla="*/ 2210937 h 2224585"/>
                <a:gd name="connsiteX69" fmla="*/ 968753 w 3152395"/>
                <a:gd name="connsiteY69" fmla="*/ 2183642 h 2224585"/>
                <a:gd name="connsiteX70" fmla="*/ 777684 w 3152395"/>
                <a:gd name="connsiteY70" fmla="*/ 2142698 h 2224585"/>
                <a:gd name="connsiteX71" fmla="*/ 695798 w 3152395"/>
                <a:gd name="connsiteY71" fmla="*/ 2101755 h 2224585"/>
                <a:gd name="connsiteX72" fmla="*/ 654854 w 3152395"/>
                <a:gd name="connsiteY72" fmla="*/ 2088107 h 2224585"/>
                <a:gd name="connsiteX73" fmla="*/ 572968 w 3152395"/>
                <a:gd name="connsiteY73" fmla="*/ 2033516 h 2224585"/>
                <a:gd name="connsiteX74" fmla="*/ 532024 w 3152395"/>
                <a:gd name="connsiteY74" fmla="*/ 2006221 h 2224585"/>
                <a:gd name="connsiteX75" fmla="*/ 491081 w 3152395"/>
                <a:gd name="connsiteY75" fmla="*/ 1965277 h 2224585"/>
                <a:gd name="connsiteX76" fmla="*/ 409195 w 3152395"/>
                <a:gd name="connsiteY76" fmla="*/ 1937982 h 2224585"/>
                <a:gd name="connsiteX77" fmla="*/ 313660 w 3152395"/>
                <a:gd name="connsiteY77" fmla="*/ 1910686 h 2224585"/>
                <a:gd name="connsiteX78" fmla="*/ 272717 w 3152395"/>
                <a:gd name="connsiteY78" fmla="*/ 1910686 h 2224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152395" h="2224585">
                  <a:moveTo>
                    <a:pt x="409195" y="1978925"/>
                  </a:moveTo>
                  <a:cubicBezTo>
                    <a:pt x="368252" y="1947080"/>
                    <a:pt x="323042" y="1920068"/>
                    <a:pt x="286365" y="1883391"/>
                  </a:cubicBezTo>
                  <a:cubicBezTo>
                    <a:pt x="213017" y="1810043"/>
                    <a:pt x="253841" y="1842040"/>
                    <a:pt x="163535" y="1787856"/>
                  </a:cubicBezTo>
                  <a:cubicBezTo>
                    <a:pt x="154436" y="1774208"/>
                    <a:pt x="147837" y="1758511"/>
                    <a:pt x="136239" y="1746913"/>
                  </a:cubicBezTo>
                  <a:cubicBezTo>
                    <a:pt x="81647" y="1692321"/>
                    <a:pt x="104396" y="1751464"/>
                    <a:pt x="68001" y="1678674"/>
                  </a:cubicBezTo>
                  <a:cubicBezTo>
                    <a:pt x="58882" y="1660435"/>
                    <a:pt x="44204" y="1598884"/>
                    <a:pt x="40705" y="1583140"/>
                  </a:cubicBezTo>
                  <a:cubicBezTo>
                    <a:pt x="27989" y="1525917"/>
                    <a:pt x="23285" y="1492271"/>
                    <a:pt x="13409" y="1433015"/>
                  </a:cubicBezTo>
                  <a:cubicBezTo>
                    <a:pt x="18316" y="1276004"/>
                    <a:pt x="0" y="1090862"/>
                    <a:pt x="40705" y="928047"/>
                  </a:cubicBezTo>
                  <a:cubicBezTo>
                    <a:pt x="44194" y="914091"/>
                    <a:pt x="48686" y="900327"/>
                    <a:pt x="54353" y="887104"/>
                  </a:cubicBezTo>
                  <a:cubicBezTo>
                    <a:pt x="62367" y="868404"/>
                    <a:pt x="74092" y="851403"/>
                    <a:pt x="81648" y="832513"/>
                  </a:cubicBezTo>
                  <a:cubicBezTo>
                    <a:pt x="99725" y="787320"/>
                    <a:pt x="107145" y="736768"/>
                    <a:pt x="136239" y="696036"/>
                  </a:cubicBezTo>
                  <a:cubicBezTo>
                    <a:pt x="147458" y="680330"/>
                    <a:pt x="163535" y="668740"/>
                    <a:pt x="177183" y="655092"/>
                  </a:cubicBezTo>
                  <a:cubicBezTo>
                    <a:pt x="186281" y="636895"/>
                    <a:pt x="196464" y="619201"/>
                    <a:pt x="204478" y="600501"/>
                  </a:cubicBezTo>
                  <a:cubicBezTo>
                    <a:pt x="210145" y="587278"/>
                    <a:pt x="211140" y="572134"/>
                    <a:pt x="218126" y="559558"/>
                  </a:cubicBezTo>
                  <a:cubicBezTo>
                    <a:pt x="234058" y="530881"/>
                    <a:pt x="254520" y="504967"/>
                    <a:pt x="272717" y="477671"/>
                  </a:cubicBezTo>
                  <a:lnTo>
                    <a:pt x="300012" y="436728"/>
                  </a:lnTo>
                  <a:cubicBezTo>
                    <a:pt x="332829" y="387502"/>
                    <a:pt x="353109" y="351289"/>
                    <a:pt x="409195" y="313898"/>
                  </a:cubicBezTo>
                  <a:cubicBezTo>
                    <a:pt x="422843" y="304800"/>
                    <a:pt x="435467" y="293938"/>
                    <a:pt x="450138" y="286603"/>
                  </a:cubicBezTo>
                  <a:cubicBezTo>
                    <a:pt x="463005" y="280169"/>
                    <a:pt x="477433" y="277504"/>
                    <a:pt x="491081" y="272955"/>
                  </a:cubicBezTo>
                  <a:cubicBezTo>
                    <a:pt x="509278" y="259307"/>
                    <a:pt x="525327" y="242184"/>
                    <a:pt x="545672" y="232012"/>
                  </a:cubicBezTo>
                  <a:cubicBezTo>
                    <a:pt x="616340" y="196678"/>
                    <a:pt x="580842" y="238252"/>
                    <a:pt x="641207" y="204716"/>
                  </a:cubicBezTo>
                  <a:cubicBezTo>
                    <a:pt x="669884" y="188784"/>
                    <a:pt x="691972" y="160499"/>
                    <a:pt x="723093" y="150125"/>
                  </a:cubicBezTo>
                  <a:cubicBezTo>
                    <a:pt x="736741" y="145576"/>
                    <a:pt x="750204" y="140429"/>
                    <a:pt x="764036" y="136477"/>
                  </a:cubicBezTo>
                  <a:cubicBezTo>
                    <a:pt x="884003" y="102201"/>
                    <a:pt x="761395" y="141907"/>
                    <a:pt x="859571" y="109182"/>
                  </a:cubicBezTo>
                  <a:cubicBezTo>
                    <a:pt x="924455" y="65925"/>
                    <a:pt x="884952" y="87074"/>
                    <a:pt x="982401" y="54591"/>
                  </a:cubicBezTo>
                  <a:cubicBezTo>
                    <a:pt x="996049" y="50042"/>
                    <a:pt x="1011374" y="48923"/>
                    <a:pt x="1023344" y="40943"/>
                  </a:cubicBezTo>
                  <a:cubicBezTo>
                    <a:pt x="1076257" y="5667"/>
                    <a:pt x="1048726" y="18834"/>
                    <a:pt x="1105230" y="0"/>
                  </a:cubicBezTo>
                  <a:lnTo>
                    <a:pt x="1514663" y="13647"/>
                  </a:lnTo>
                  <a:cubicBezTo>
                    <a:pt x="1564852" y="16095"/>
                    <a:pt x="1615401" y="18035"/>
                    <a:pt x="1664789" y="27295"/>
                  </a:cubicBezTo>
                  <a:cubicBezTo>
                    <a:pt x="1688868" y="31810"/>
                    <a:pt x="1709392" y="48145"/>
                    <a:pt x="1733027" y="54591"/>
                  </a:cubicBezTo>
                  <a:cubicBezTo>
                    <a:pt x="1759724" y="61872"/>
                    <a:pt x="1787856" y="62441"/>
                    <a:pt x="1814914" y="68239"/>
                  </a:cubicBezTo>
                  <a:cubicBezTo>
                    <a:pt x="2052964" y="119249"/>
                    <a:pt x="1811836" y="76824"/>
                    <a:pt x="2005983" y="109182"/>
                  </a:cubicBezTo>
                  <a:cubicBezTo>
                    <a:pt x="2152077" y="167619"/>
                    <a:pt x="1991135" y="108881"/>
                    <a:pt x="2156108" y="150125"/>
                  </a:cubicBezTo>
                  <a:cubicBezTo>
                    <a:pt x="2184021" y="157103"/>
                    <a:pt x="2237995" y="177421"/>
                    <a:pt x="2237995" y="177421"/>
                  </a:cubicBezTo>
                  <a:cubicBezTo>
                    <a:pt x="2251643" y="191069"/>
                    <a:pt x="2262655" y="208002"/>
                    <a:pt x="2278938" y="218364"/>
                  </a:cubicBezTo>
                  <a:cubicBezTo>
                    <a:pt x="2313266" y="240209"/>
                    <a:pt x="2349518" y="260087"/>
                    <a:pt x="2388120" y="272955"/>
                  </a:cubicBezTo>
                  <a:cubicBezTo>
                    <a:pt x="2401768" y="277504"/>
                    <a:pt x="2416487" y="279617"/>
                    <a:pt x="2429063" y="286603"/>
                  </a:cubicBezTo>
                  <a:cubicBezTo>
                    <a:pt x="2569848" y="364817"/>
                    <a:pt x="2459249" y="323960"/>
                    <a:pt x="2551893" y="354842"/>
                  </a:cubicBezTo>
                  <a:cubicBezTo>
                    <a:pt x="2597611" y="389130"/>
                    <a:pt x="2622075" y="410404"/>
                    <a:pt x="2674723" y="436728"/>
                  </a:cubicBezTo>
                  <a:cubicBezTo>
                    <a:pt x="2687590" y="443162"/>
                    <a:pt x="2702018" y="445827"/>
                    <a:pt x="2715666" y="450376"/>
                  </a:cubicBezTo>
                  <a:cubicBezTo>
                    <a:pt x="2742962" y="477671"/>
                    <a:pt x="2765435" y="510849"/>
                    <a:pt x="2797553" y="532262"/>
                  </a:cubicBezTo>
                  <a:cubicBezTo>
                    <a:pt x="2839671" y="560341"/>
                    <a:pt x="2844411" y="559636"/>
                    <a:pt x="2879439" y="600501"/>
                  </a:cubicBezTo>
                  <a:cubicBezTo>
                    <a:pt x="2966417" y="701974"/>
                    <a:pt x="2871536" y="609112"/>
                    <a:pt x="2974974" y="764274"/>
                  </a:cubicBezTo>
                  <a:lnTo>
                    <a:pt x="3002269" y="805218"/>
                  </a:lnTo>
                  <a:cubicBezTo>
                    <a:pt x="3030673" y="918832"/>
                    <a:pt x="2996088" y="806503"/>
                    <a:pt x="3043212" y="900752"/>
                  </a:cubicBezTo>
                  <a:cubicBezTo>
                    <a:pt x="3054168" y="922664"/>
                    <a:pt x="3060558" y="946604"/>
                    <a:pt x="3070508" y="968991"/>
                  </a:cubicBezTo>
                  <a:cubicBezTo>
                    <a:pt x="3078771" y="987582"/>
                    <a:pt x="3088705" y="1005385"/>
                    <a:pt x="3097804" y="1023582"/>
                  </a:cubicBezTo>
                  <a:cubicBezTo>
                    <a:pt x="3102353" y="1050877"/>
                    <a:pt x="3104740" y="1078622"/>
                    <a:pt x="3111451" y="1105468"/>
                  </a:cubicBezTo>
                  <a:cubicBezTo>
                    <a:pt x="3118429" y="1133381"/>
                    <a:pt x="3133104" y="1159142"/>
                    <a:pt x="3138747" y="1187355"/>
                  </a:cubicBezTo>
                  <a:lnTo>
                    <a:pt x="3152395" y="1255594"/>
                  </a:lnTo>
                  <a:cubicBezTo>
                    <a:pt x="3147846" y="1319283"/>
                    <a:pt x="3148219" y="1383517"/>
                    <a:pt x="3138747" y="1446662"/>
                  </a:cubicBezTo>
                  <a:cubicBezTo>
                    <a:pt x="3123657" y="1547262"/>
                    <a:pt x="3117496" y="1502812"/>
                    <a:pt x="3084156" y="1569492"/>
                  </a:cubicBezTo>
                  <a:cubicBezTo>
                    <a:pt x="3077722" y="1582359"/>
                    <a:pt x="3078488" y="1598466"/>
                    <a:pt x="3070508" y="1610436"/>
                  </a:cubicBezTo>
                  <a:cubicBezTo>
                    <a:pt x="3049491" y="1641962"/>
                    <a:pt x="3018834" y="1658533"/>
                    <a:pt x="2988621" y="1678674"/>
                  </a:cubicBezTo>
                  <a:cubicBezTo>
                    <a:pt x="2979523" y="1692322"/>
                    <a:pt x="2971827" y="1707017"/>
                    <a:pt x="2961326" y="1719618"/>
                  </a:cubicBezTo>
                  <a:cubicBezTo>
                    <a:pt x="2923534" y="1764969"/>
                    <a:pt x="2873354" y="1796463"/>
                    <a:pt x="2824848" y="1828800"/>
                  </a:cubicBezTo>
                  <a:cubicBezTo>
                    <a:pt x="2757076" y="1930459"/>
                    <a:pt x="2844183" y="1805597"/>
                    <a:pt x="2756609" y="1910686"/>
                  </a:cubicBezTo>
                  <a:cubicBezTo>
                    <a:pt x="2746108" y="1923287"/>
                    <a:pt x="2740912" y="1940031"/>
                    <a:pt x="2729314" y="1951630"/>
                  </a:cubicBezTo>
                  <a:cubicBezTo>
                    <a:pt x="2693335" y="1987610"/>
                    <a:pt x="2680760" y="1976913"/>
                    <a:pt x="2633780" y="1992573"/>
                  </a:cubicBezTo>
                  <a:cubicBezTo>
                    <a:pt x="2610539" y="2000320"/>
                    <a:pt x="2588782" y="2012121"/>
                    <a:pt x="2565541" y="2019868"/>
                  </a:cubicBezTo>
                  <a:cubicBezTo>
                    <a:pt x="2547746" y="2025799"/>
                    <a:pt x="2528513" y="2026930"/>
                    <a:pt x="2510950" y="2033516"/>
                  </a:cubicBezTo>
                  <a:cubicBezTo>
                    <a:pt x="2368225" y="2087039"/>
                    <a:pt x="2541884" y="2039432"/>
                    <a:pt x="2401768" y="2074459"/>
                  </a:cubicBezTo>
                  <a:cubicBezTo>
                    <a:pt x="2321440" y="2114624"/>
                    <a:pt x="2366481" y="2095320"/>
                    <a:pt x="2265290" y="2129050"/>
                  </a:cubicBezTo>
                  <a:cubicBezTo>
                    <a:pt x="2238095" y="2138115"/>
                    <a:pt x="2197177" y="2152918"/>
                    <a:pt x="2169756" y="2156346"/>
                  </a:cubicBezTo>
                  <a:cubicBezTo>
                    <a:pt x="2115399" y="2163141"/>
                    <a:pt x="2060428" y="2163944"/>
                    <a:pt x="2005983" y="2169994"/>
                  </a:cubicBezTo>
                  <a:cubicBezTo>
                    <a:pt x="1918308" y="2179736"/>
                    <a:pt x="1921333" y="2190417"/>
                    <a:pt x="1828562" y="2197289"/>
                  </a:cubicBezTo>
                  <a:cubicBezTo>
                    <a:pt x="1737712" y="2204018"/>
                    <a:pt x="1646517" y="2205072"/>
                    <a:pt x="1555607" y="2210937"/>
                  </a:cubicBezTo>
                  <a:cubicBezTo>
                    <a:pt x="1505463" y="2214172"/>
                    <a:pt x="1455523" y="2220036"/>
                    <a:pt x="1405481" y="2224585"/>
                  </a:cubicBezTo>
                  <a:cubicBezTo>
                    <a:pt x="1314496" y="2220036"/>
                    <a:pt x="1223227" y="2219440"/>
                    <a:pt x="1132526" y="2210937"/>
                  </a:cubicBezTo>
                  <a:cubicBezTo>
                    <a:pt x="1077424" y="2205771"/>
                    <a:pt x="968753" y="2183642"/>
                    <a:pt x="968753" y="2183642"/>
                  </a:cubicBezTo>
                  <a:cubicBezTo>
                    <a:pt x="852071" y="2144748"/>
                    <a:pt x="915416" y="2159915"/>
                    <a:pt x="777684" y="2142698"/>
                  </a:cubicBezTo>
                  <a:cubicBezTo>
                    <a:pt x="674769" y="2108392"/>
                    <a:pt x="801628" y="2154669"/>
                    <a:pt x="695798" y="2101755"/>
                  </a:cubicBezTo>
                  <a:cubicBezTo>
                    <a:pt x="682931" y="2095321"/>
                    <a:pt x="667430" y="2095094"/>
                    <a:pt x="654854" y="2088107"/>
                  </a:cubicBezTo>
                  <a:cubicBezTo>
                    <a:pt x="626177" y="2072175"/>
                    <a:pt x="600263" y="2051713"/>
                    <a:pt x="572968" y="2033516"/>
                  </a:cubicBezTo>
                  <a:cubicBezTo>
                    <a:pt x="559320" y="2024417"/>
                    <a:pt x="543622" y="2017820"/>
                    <a:pt x="532024" y="2006221"/>
                  </a:cubicBezTo>
                  <a:cubicBezTo>
                    <a:pt x="518376" y="1992573"/>
                    <a:pt x="507953" y="1974650"/>
                    <a:pt x="491081" y="1965277"/>
                  </a:cubicBezTo>
                  <a:cubicBezTo>
                    <a:pt x="465930" y="1951304"/>
                    <a:pt x="436490" y="1947080"/>
                    <a:pt x="409195" y="1937982"/>
                  </a:cubicBezTo>
                  <a:cubicBezTo>
                    <a:pt x="380030" y="1928260"/>
                    <a:pt x="343649" y="1914970"/>
                    <a:pt x="313660" y="1910686"/>
                  </a:cubicBezTo>
                  <a:cubicBezTo>
                    <a:pt x="300150" y="1908756"/>
                    <a:pt x="286365" y="1910686"/>
                    <a:pt x="272717" y="1910686"/>
                  </a:cubicBezTo>
                </a:path>
              </a:pathLst>
            </a:cu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0" grpId="0" animBg="1"/>
      <p:bldP spid="68" grpId="0"/>
      <p:bldP spid="7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432" y="1760561"/>
            <a:ext cx="6106826" cy="4528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31985" y="1433015"/>
            <a:ext cx="5545582" cy="4326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组合 20"/>
          <p:cNvGrpSpPr/>
          <p:nvPr/>
        </p:nvGrpSpPr>
        <p:grpSpPr>
          <a:xfrm>
            <a:off x="9525" y="210185"/>
            <a:ext cx="6097905" cy="672465"/>
            <a:chOff x="0" y="499"/>
            <a:chExt cx="6896" cy="1059"/>
          </a:xfrm>
        </p:grpSpPr>
        <p:sp>
          <p:nvSpPr>
            <p:cNvPr id="2" name="矩形 1"/>
            <p:cNvSpPr/>
            <p:nvPr/>
          </p:nvSpPr>
          <p:spPr>
            <a:xfrm>
              <a:off x="0" y="499"/>
              <a:ext cx="6896" cy="1059"/>
            </a:xfrm>
            <a:prstGeom prst="rect">
              <a:avLst/>
            </a:prstGeom>
            <a:solidFill>
              <a:srgbClr val="BFD3D1"/>
            </a:solidFill>
            <a:ln>
              <a:solidFill>
                <a:srgbClr val="BFD3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01" y="542"/>
              <a:ext cx="669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333300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lang="zh-CN" altLang="en-US" sz="3600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三、失业与通货膨胀的关系</a:t>
              </a:r>
            </a:p>
          </p:txBody>
        </p:sp>
      </p:grp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黑体" panose="02010609060101010101" pitchFamily="49" charset="-122"/>
                <a:ea typeface="黑体" panose="02010609060101010101" pitchFamily="49" charset="-122"/>
              </a:rPr>
              <a:pPr/>
              <a:t>33</a:t>
            </a:fld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4683" y="1134973"/>
            <a:ext cx="3738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>
                <a:srgbClr val="333300"/>
              </a:buClr>
              <a:buSzTx/>
              <a:buFont typeface="Wingdings" panose="05000000000000000000" pitchFamily="2" charset="2"/>
              <a:buNone/>
              <a:defRPr/>
            </a:pPr>
            <a:r>
              <a:rPr lang="zh-CN" altLang="en-US" sz="2000" kern="0" noProof="0" dirty="0">
                <a:ln>
                  <a:noFill/>
                </a:ln>
                <a:solidFill>
                  <a:srgbClr val="3333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（三）附加预期的菲利普斯曲线</a:t>
            </a:r>
          </a:p>
        </p:txBody>
      </p:sp>
      <p:sp>
        <p:nvSpPr>
          <p:cNvPr id="29" name="矩形 28"/>
          <p:cNvSpPr/>
          <p:nvPr/>
        </p:nvSpPr>
        <p:spPr>
          <a:xfrm>
            <a:off x="10309860" y="1052830"/>
            <a:ext cx="735965" cy="700405"/>
          </a:xfrm>
          <a:prstGeom prst="rect">
            <a:avLst/>
          </a:prstGeom>
          <a:solidFill>
            <a:schemeClr val="accent1">
              <a:alpha val="0"/>
            </a:schemeClr>
          </a:solidFill>
          <a:ln w="88900">
            <a:solidFill>
              <a:srgbClr val="BFD3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689590" y="130175"/>
            <a:ext cx="1372870" cy="1306195"/>
          </a:xfrm>
          <a:prstGeom prst="rect">
            <a:avLst/>
          </a:prstGeom>
          <a:solidFill>
            <a:schemeClr val="accent1">
              <a:alpha val="0"/>
            </a:schemeClr>
          </a:solidFill>
          <a:ln w="88900">
            <a:solidFill>
              <a:srgbClr val="F9C4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072393" y="346965"/>
            <a:ext cx="2749471" cy="31700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0" b="1" cap="none" spc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？</a:t>
            </a:r>
          </a:p>
        </p:txBody>
      </p:sp>
    </p:spTree>
    <p:custDataLst>
      <p:tags r:id="rId1"/>
    </p:custData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9525" y="210185"/>
            <a:ext cx="6097905" cy="672465"/>
            <a:chOff x="0" y="499"/>
            <a:chExt cx="6896" cy="1059"/>
          </a:xfrm>
        </p:grpSpPr>
        <p:sp>
          <p:nvSpPr>
            <p:cNvPr id="2" name="矩形 1"/>
            <p:cNvSpPr/>
            <p:nvPr/>
          </p:nvSpPr>
          <p:spPr>
            <a:xfrm>
              <a:off x="0" y="499"/>
              <a:ext cx="6896" cy="1059"/>
            </a:xfrm>
            <a:prstGeom prst="rect">
              <a:avLst/>
            </a:prstGeom>
            <a:solidFill>
              <a:srgbClr val="BFD3D1"/>
            </a:solidFill>
            <a:ln>
              <a:solidFill>
                <a:srgbClr val="BFD3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01" y="542"/>
              <a:ext cx="669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333300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lang="zh-CN" altLang="en-US" sz="3600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三、失业与通货膨胀的关系</a:t>
              </a:r>
            </a:p>
          </p:txBody>
        </p:sp>
      </p:grp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黑体" panose="02010609060101010101" pitchFamily="49" charset="-122"/>
                <a:ea typeface="黑体" panose="02010609060101010101" pitchFamily="49" charset="-122"/>
              </a:rPr>
              <a:pPr/>
              <a:t>34</a:t>
            </a:fld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1160" y="1261745"/>
            <a:ext cx="3738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>
                <a:srgbClr val="333300"/>
              </a:buClr>
              <a:buSzTx/>
              <a:buFont typeface="Wingdings" panose="05000000000000000000" pitchFamily="2" charset="2"/>
              <a:buNone/>
              <a:defRPr/>
            </a:pPr>
            <a:r>
              <a:rPr lang="zh-CN" altLang="en-US" sz="2000" kern="0" noProof="0" dirty="0">
                <a:ln>
                  <a:noFill/>
                </a:ln>
                <a:solidFill>
                  <a:srgbClr val="3333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（三）附加预期的菲利普斯曲线</a:t>
            </a:r>
          </a:p>
        </p:txBody>
      </p:sp>
      <p:sp>
        <p:nvSpPr>
          <p:cNvPr id="29" name="矩形 28"/>
          <p:cNvSpPr/>
          <p:nvPr/>
        </p:nvSpPr>
        <p:spPr>
          <a:xfrm>
            <a:off x="10309860" y="1052830"/>
            <a:ext cx="735965" cy="700405"/>
          </a:xfrm>
          <a:prstGeom prst="rect">
            <a:avLst/>
          </a:prstGeom>
          <a:solidFill>
            <a:schemeClr val="accent1">
              <a:alpha val="0"/>
            </a:schemeClr>
          </a:solidFill>
          <a:ln w="88900">
            <a:solidFill>
              <a:srgbClr val="BFD3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689590" y="130175"/>
            <a:ext cx="1372870" cy="1306195"/>
          </a:xfrm>
          <a:prstGeom prst="rect">
            <a:avLst/>
          </a:prstGeom>
          <a:solidFill>
            <a:schemeClr val="accent1">
              <a:alpha val="0"/>
            </a:schemeClr>
          </a:solidFill>
          <a:ln w="88900">
            <a:solidFill>
              <a:srgbClr val="F9C4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388573" y="1292704"/>
            <a:ext cx="58625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49" charset="-122"/>
              </a:rPr>
              <a:t>短期的</a:t>
            </a: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49" charset="-122"/>
              </a:rPr>
              <a:t>菲利普斯曲线就是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49" charset="-122"/>
              </a:rPr>
              <a:t>附加预期的</a:t>
            </a: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49" charset="-122"/>
              </a:rPr>
              <a:t>菲利普斯曲线</a:t>
            </a:r>
            <a:endParaRPr lang="zh-CN" altLang="en-US" sz="2000" dirty="0"/>
          </a:p>
        </p:txBody>
      </p:sp>
      <p:sp>
        <p:nvSpPr>
          <p:cNvPr id="31" name="矩形 30"/>
          <p:cNvSpPr/>
          <p:nvPr/>
        </p:nvSpPr>
        <p:spPr>
          <a:xfrm>
            <a:off x="4849505" y="1959423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工人对通货膨胀有预期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:</a:t>
            </a:r>
          </a:p>
          <a:p>
            <a:pPr algn="r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人们预期通货膨胀率越高，名义工资增加越快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Rectangle 3"/>
          <p:cNvSpPr>
            <a:spLocks noChangeArrowheads="1"/>
          </p:cNvSpPr>
          <p:nvPr/>
        </p:nvSpPr>
        <p:spPr bwMode="auto">
          <a:xfrm>
            <a:off x="966338" y="2027096"/>
            <a:ext cx="792163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kumimoji="1" lang="el-GR" altLang="zh-CN" sz="2400" b="1" i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π</a:t>
            </a:r>
            <a:endParaRPr kumimoji="1" lang="en-US" altLang="zh-CN" sz="2400" b="1" i="1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3" name="Line 4"/>
          <p:cNvSpPr>
            <a:spLocks noChangeShapeType="1"/>
          </p:cNvSpPr>
          <p:nvPr/>
        </p:nvSpPr>
        <p:spPr bwMode="auto">
          <a:xfrm flipV="1">
            <a:off x="1361626" y="2242996"/>
            <a:ext cx="0" cy="360045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 i="1"/>
          </a:p>
        </p:txBody>
      </p:sp>
      <p:sp>
        <p:nvSpPr>
          <p:cNvPr id="34" name="Line 5"/>
          <p:cNvSpPr>
            <a:spLocks noChangeShapeType="1"/>
          </p:cNvSpPr>
          <p:nvPr/>
        </p:nvSpPr>
        <p:spPr bwMode="auto">
          <a:xfrm>
            <a:off x="1361626" y="5845033"/>
            <a:ext cx="4105275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35" name="Freeform 6"/>
          <p:cNvSpPr>
            <a:spLocks/>
          </p:cNvSpPr>
          <p:nvPr/>
        </p:nvSpPr>
        <p:spPr bwMode="auto">
          <a:xfrm>
            <a:off x="2009326" y="2963721"/>
            <a:ext cx="2305050" cy="2017712"/>
          </a:xfrm>
          <a:custGeom>
            <a:avLst/>
            <a:gdLst>
              <a:gd name="T0" fmla="*/ 0 w 1452"/>
              <a:gd name="T1" fmla="*/ 0 h 1271"/>
              <a:gd name="T2" fmla="*/ 2147483647 w 1452"/>
              <a:gd name="T3" fmla="*/ 2147483647 h 1271"/>
              <a:gd name="T4" fmla="*/ 2147483647 w 1452"/>
              <a:gd name="T5" fmla="*/ 2147483647 h 1271"/>
              <a:gd name="T6" fmla="*/ 0 60000 65536"/>
              <a:gd name="T7" fmla="*/ 0 60000 65536"/>
              <a:gd name="T8" fmla="*/ 0 60000 65536"/>
              <a:gd name="T9" fmla="*/ 0 w 1452"/>
              <a:gd name="T10" fmla="*/ 0 h 1271"/>
              <a:gd name="T11" fmla="*/ 1452 w 1452"/>
              <a:gd name="T12" fmla="*/ 1271 h 127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52" h="1271">
                <a:moveTo>
                  <a:pt x="0" y="0"/>
                </a:moveTo>
                <a:cubicBezTo>
                  <a:pt x="60" y="348"/>
                  <a:pt x="121" y="696"/>
                  <a:pt x="363" y="908"/>
                </a:cubicBezTo>
                <a:cubicBezTo>
                  <a:pt x="605" y="1120"/>
                  <a:pt x="1271" y="1211"/>
                  <a:pt x="1452" y="1271"/>
                </a:cubicBezTo>
              </a:path>
            </a:pathLst>
          </a:custGeom>
          <a:noFill/>
          <a:ln w="44450" cap="flat" cmpd="sng">
            <a:solidFill>
              <a:srgbClr val="92D05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none"/>
          <a:lstStyle/>
          <a:p>
            <a:endParaRPr lang="zh-CN" altLang="en-US" i="1"/>
          </a:p>
        </p:txBody>
      </p:sp>
      <p:sp>
        <p:nvSpPr>
          <p:cNvPr id="36" name="Freeform 7"/>
          <p:cNvSpPr>
            <a:spLocks/>
          </p:cNvSpPr>
          <p:nvPr/>
        </p:nvSpPr>
        <p:spPr bwMode="auto">
          <a:xfrm>
            <a:off x="2369688" y="2171558"/>
            <a:ext cx="2155825" cy="1952625"/>
          </a:xfrm>
          <a:custGeom>
            <a:avLst/>
            <a:gdLst>
              <a:gd name="T0" fmla="*/ 0 w 1452"/>
              <a:gd name="T1" fmla="*/ 0 h 1271"/>
              <a:gd name="T2" fmla="*/ 2147483647 w 1452"/>
              <a:gd name="T3" fmla="*/ 2147483647 h 1271"/>
              <a:gd name="T4" fmla="*/ 2147483647 w 1452"/>
              <a:gd name="T5" fmla="*/ 2147483647 h 1271"/>
              <a:gd name="T6" fmla="*/ 0 60000 65536"/>
              <a:gd name="T7" fmla="*/ 0 60000 65536"/>
              <a:gd name="T8" fmla="*/ 0 60000 65536"/>
              <a:gd name="T9" fmla="*/ 0 w 1452"/>
              <a:gd name="T10" fmla="*/ 0 h 1271"/>
              <a:gd name="T11" fmla="*/ 1452 w 1452"/>
              <a:gd name="T12" fmla="*/ 1271 h 127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52" h="1271">
                <a:moveTo>
                  <a:pt x="0" y="0"/>
                </a:moveTo>
                <a:cubicBezTo>
                  <a:pt x="60" y="348"/>
                  <a:pt x="121" y="696"/>
                  <a:pt x="363" y="908"/>
                </a:cubicBezTo>
                <a:cubicBezTo>
                  <a:pt x="605" y="1120"/>
                  <a:pt x="1271" y="1211"/>
                  <a:pt x="1452" y="1271"/>
                </a:cubicBezTo>
              </a:path>
            </a:pathLst>
          </a:custGeom>
          <a:noFill/>
          <a:ln w="47625" cap="flat" cmpd="sng">
            <a:solidFill>
              <a:srgbClr val="92D05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none"/>
          <a:lstStyle/>
          <a:p>
            <a:endParaRPr lang="zh-CN" altLang="en-US" i="1"/>
          </a:p>
        </p:txBody>
      </p:sp>
      <p:sp>
        <p:nvSpPr>
          <p:cNvPr id="37" name="Rectangle 8"/>
          <p:cNvSpPr>
            <a:spLocks noChangeArrowheads="1"/>
          </p:cNvSpPr>
          <p:nvPr/>
        </p:nvSpPr>
        <p:spPr bwMode="auto">
          <a:xfrm>
            <a:off x="3447600" y="3513451"/>
            <a:ext cx="810004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defRPr/>
            </a:pPr>
            <a:r>
              <a:rPr kumimoji="1" lang="en-US" altLang="zh-CN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SPC2</a:t>
            </a:r>
          </a:p>
        </p:txBody>
      </p:sp>
      <p:sp>
        <p:nvSpPr>
          <p:cNvPr id="38" name="Rectangle 9"/>
          <p:cNvSpPr>
            <a:spLocks noChangeArrowheads="1"/>
          </p:cNvSpPr>
          <p:nvPr/>
        </p:nvSpPr>
        <p:spPr bwMode="auto">
          <a:xfrm>
            <a:off x="3040778" y="5062669"/>
            <a:ext cx="855662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defRPr/>
            </a:pPr>
            <a:r>
              <a:rPr kumimoji="1" lang="en-US" altLang="zh-CN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SPC1</a:t>
            </a:r>
          </a:p>
        </p:txBody>
      </p:sp>
      <p:sp>
        <p:nvSpPr>
          <p:cNvPr id="39" name="Line 10"/>
          <p:cNvSpPr>
            <a:spLocks noChangeShapeType="1"/>
          </p:cNvSpPr>
          <p:nvPr/>
        </p:nvSpPr>
        <p:spPr bwMode="auto">
          <a:xfrm flipH="1">
            <a:off x="2945951" y="2052496"/>
            <a:ext cx="7937" cy="3792537"/>
          </a:xfrm>
          <a:prstGeom prst="line">
            <a:avLst/>
          </a:prstGeom>
          <a:noFill/>
          <a:ln w="50800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/>
          <a:lstStyle/>
          <a:p>
            <a:endParaRPr lang="zh-CN" altLang="en-US" i="1"/>
          </a:p>
        </p:txBody>
      </p:sp>
      <p:sp>
        <p:nvSpPr>
          <p:cNvPr id="40" name="Oval 11"/>
          <p:cNvSpPr>
            <a:spLocks noChangeArrowheads="1"/>
          </p:cNvSpPr>
          <p:nvPr/>
        </p:nvSpPr>
        <p:spPr bwMode="auto">
          <a:xfrm>
            <a:off x="2819922" y="3524748"/>
            <a:ext cx="217488" cy="195262"/>
          </a:xfrm>
          <a:prstGeom prst="ellipse">
            <a:avLst/>
          </a:prstGeom>
          <a:solidFill>
            <a:srgbClr val="FFC000"/>
          </a:solidFill>
          <a:ln w="127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i="1"/>
          </a:p>
        </p:txBody>
      </p:sp>
      <p:sp>
        <p:nvSpPr>
          <p:cNvPr id="42" name="Rectangle 13"/>
          <p:cNvSpPr>
            <a:spLocks noChangeArrowheads="1"/>
          </p:cNvSpPr>
          <p:nvPr/>
        </p:nvSpPr>
        <p:spPr bwMode="auto">
          <a:xfrm>
            <a:off x="2801488" y="5818046"/>
            <a:ext cx="466725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kumimoji="1" lang="en-US" altLang="zh-CN" sz="2000" b="1" i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U*</a:t>
            </a:r>
          </a:p>
        </p:txBody>
      </p:sp>
      <p:sp>
        <p:nvSpPr>
          <p:cNvPr id="43" name="Rectangle 14"/>
          <p:cNvSpPr>
            <a:spLocks noChangeArrowheads="1"/>
          </p:cNvSpPr>
          <p:nvPr/>
        </p:nvSpPr>
        <p:spPr bwMode="auto">
          <a:xfrm>
            <a:off x="858388" y="4476608"/>
            <a:ext cx="8286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kumimoji="1" lang="en-US" altLang="zh-CN" b="1" i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3%</a:t>
            </a:r>
          </a:p>
        </p:txBody>
      </p:sp>
      <p:sp>
        <p:nvSpPr>
          <p:cNvPr id="44" name="Rectangle 15"/>
          <p:cNvSpPr>
            <a:spLocks noChangeArrowheads="1"/>
          </p:cNvSpPr>
          <p:nvPr/>
        </p:nvSpPr>
        <p:spPr bwMode="auto">
          <a:xfrm>
            <a:off x="858388" y="3468546"/>
            <a:ext cx="51435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kumimoji="1" lang="en-US" altLang="zh-CN" b="1" i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6%</a:t>
            </a:r>
          </a:p>
        </p:txBody>
      </p:sp>
      <p:sp>
        <p:nvSpPr>
          <p:cNvPr id="45" name="Line 16"/>
          <p:cNvSpPr>
            <a:spLocks noChangeShapeType="1"/>
          </p:cNvSpPr>
          <p:nvPr/>
        </p:nvSpPr>
        <p:spPr bwMode="auto">
          <a:xfrm>
            <a:off x="1361626" y="4621071"/>
            <a:ext cx="1584325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/>
          <a:lstStyle/>
          <a:p>
            <a:endParaRPr lang="zh-CN" altLang="en-US" i="1"/>
          </a:p>
        </p:txBody>
      </p:sp>
      <p:sp>
        <p:nvSpPr>
          <p:cNvPr id="46" name="Line 17"/>
          <p:cNvSpPr>
            <a:spLocks noChangeShapeType="1"/>
          </p:cNvSpPr>
          <p:nvPr/>
        </p:nvSpPr>
        <p:spPr bwMode="auto">
          <a:xfrm>
            <a:off x="1361626" y="3613008"/>
            <a:ext cx="288925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zh-CN" altLang="en-US" i="1"/>
          </a:p>
        </p:txBody>
      </p:sp>
      <p:sp>
        <p:nvSpPr>
          <p:cNvPr id="47" name="Rectangle 18"/>
          <p:cNvSpPr>
            <a:spLocks noChangeArrowheads="1"/>
          </p:cNvSpPr>
          <p:nvPr/>
        </p:nvSpPr>
        <p:spPr bwMode="auto">
          <a:xfrm>
            <a:off x="3017388" y="1668321"/>
            <a:ext cx="569913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kumimoji="1" lang="en-US" altLang="zh-CN" sz="20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LPC</a:t>
            </a:r>
          </a:p>
        </p:txBody>
      </p:sp>
      <p:sp>
        <p:nvSpPr>
          <p:cNvPr id="48" name="Line 19"/>
          <p:cNvSpPr>
            <a:spLocks noChangeShapeType="1"/>
          </p:cNvSpPr>
          <p:nvPr/>
        </p:nvSpPr>
        <p:spPr bwMode="auto">
          <a:xfrm>
            <a:off x="1433063" y="3613008"/>
            <a:ext cx="719138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/>
          <a:lstStyle/>
          <a:p>
            <a:endParaRPr lang="zh-CN" altLang="en-US" i="1"/>
          </a:p>
        </p:txBody>
      </p:sp>
      <p:sp>
        <p:nvSpPr>
          <p:cNvPr id="49" name="Line 20"/>
          <p:cNvSpPr>
            <a:spLocks noChangeShapeType="1"/>
          </p:cNvSpPr>
          <p:nvPr/>
        </p:nvSpPr>
        <p:spPr bwMode="auto">
          <a:xfrm>
            <a:off x="2117276" y="3539983"/>
            <a:ext cx="0" cy="223202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/>
          <a:lstStyle/>
          <a:p>
            <a:endParaRPr lang="zh-CN" altLang="en-US" i="1"/>
          </a:p>
        </p:txBody>
      </p:sp>
      <p:sp>
        <p:nvSpPr>
          <p:cNvPr id="50" name="Rectangle 21"/>
          <p:cNvSpPr>
            <a:spLocks noChangeArrowheads="1"/>
          </p:cNvSpPr>
          <p:nvPr/>
        </p:nvSpPr>
        <p:spPr bwMode="auto">
          <a:xfrm>
            <a:off x="1866451" y="5845033"/>
            <a:ext cx="465192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kumimoji="1" lang="en-US" altLang="zh-CN" sz="2000" b="1" i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</a:t>
            </a:r>
            <a:r>
              <a:rPr kumimoji="1" lang="en-US" altLang="zh-CN" sz="2000" b="1" i="1" baseline="-25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</a:p>
        </p:txBody>
      </p:sp>
      <p:sp>
        <p:nvSpPr>
          <p:cNvPr id="51" name="Rectangle 23"/>
          <p:cNvSpPr>
            <a:spLocks noChangeArrowheads="1"/>
          </p:cNvSpPr>
          <p:nvPr/>
        </p:nvSpPr>
        <p:spPr bwMode="auto">
          <a:xfrm>
            <a:off x="5075476" y="4899972"/>
            <a:ext cx="4605337" cy="40005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kumimoji="1"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A</a:t>
            </a:r>
            <a:r>
              <a:rPr kumimoji="1"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点：</a:t>
            </a:r>
            <a:r>
              <a:rPr kumimoji="1"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自然失业率、通货膨胀率为</a:t>
            </a:r>
            <a:r>
              <a:rPr kumimoji="1"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3%</a:t>
            </a:r>
          </a:p>
        </p:txBody>
      </p:sp>
      <p:sp>
        <p:nvSpPr>
          <p:cNvPr id="52" name="Rectangle 24"/>
          <p:cNvSpPr>
            <a:spLocks noChangeArrowheads="1"/>
          </p:cNvSpPr>
          <p:nvPr/>
        </p:nvSpPr>
        <p:spPr bwMode="auto">
          <a:xfrm>
            <a:off x="3181161" y="4168373"/>
            <a:ext cx="34925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kumimoji="1" lang="en-US" altLang="zh-CN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</a:p>
        </p:txBody>
      </p:sp>
      <p:sp>
        <p:nvSpPr>
          <p:cNvPr id="53" name="Rectangle 25"/>
          <p:cNvSpPr>
            <a:spLocks noChangeArrowheads="1"/>
          </p:cNvSpPr>
          <p:nvPr/>
        </p:nvSpPr>
        <p:spPr bwMode="auto">
          <a:xfrm>
            <a:off x="3208457" y="3212342"/>
            <a:ext cx="3492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kumimoji="1" lang="en-US" altLang="zh-CN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</a:t>
            </a:r>
          </a:p>
        </p:txBody>
      </p:sp>
      <p:sp>
        <p:nvSpPr>
          <p:cNvPr id="54" name="Rectangle 26"/>
          <p:cNvSpPr>
            <a:spLocks noChangeArrowheads="1"/>
          </p:cNvSpPr>
          <p:nvPr/>
        </p:nvSpPr>
        <p:spPr bwMode="auto">
          <a:xfrm>
            <a:off x="2153788" y="3252646"/>
            <a:ext cx="34925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kumimoji="1" lang="en-US" altLang="zh-CN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</a:p>
        </p:txBody>
      </p:sp>
      <p:sp>
        <p:nvSpPr>
          <p:cNvPr id="55" name="Rectangle 27"/>
          <p:cNvSpPr>
            <a:spLocks noChangeArrowheads="1"/>
          </p:cNvSpPr>
          <p:nvPr/>
        </p:nvSpPr>
        <p:spPr bwMode="auto">
          <a:xfrm>
            <a:off x="5153097" y="4132287"/>
            <a:ext cx="2498725" cy="40005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kumimoji="1"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A</a:t>
            </a:r>
            <a:r>
              <a:rPr kumimoji="1"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－</a:t>
            </a:r>
            <a:r>
              <a:rPr kumimoji="1"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B</a:t>
            </a:r>
            <a:r>
              <a:rPr kumimoji="1"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为短期状态</a:t>
            </a:r>
          </a:p>
        </p:txBody>
      </p:sp>
      <p:sp>
        <p:nvSpPr>
          <p:cNvPr id="56" name="Rectangle 28"/>
          <p:cNvSpPr>
            <a:spLocks noChangeArrowheads="1"/>
          </p:cNvSpPr>
          <p:nvPr/>
        </p:nvSpPr>
        <p:spPr bwMode="auto">
          <a:xfrm>
            <a:off x="5125801" y="3477835"/>
            <a:ext cx="2566987" cy="40005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kumimoji="1"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A—C</a:t>
            </a:r>
            <a:r>
              <a:rPr kumimoji="1"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为长期状态</a:t>
            </a:r>
          </a:p>
        </p:txBody>
      </p:sp>
      <p:sp>
        <p:nvSpPr>
          <p:cNvPr id="57" name="Oval 29"/>
          <p:cNvSpPr>
            <a:spLocks noChangeArrowheads="1"/>
          </p:cNvSpPr>
          <p:nvPr/>
        </p:nvSpPr>
        <p:spPr bwMode="auto">
          <a:xfrm>
            <a:off x="2009326" y="3539983"/>
            <a:ext cx="217487" cy="19526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i="1"/>
          </a:p>
        </p:txBody>
      </p:sp>
      <p:sp>
        <p:nvSpPr>
          <p:cNvPr id="58" name="Line 30"/>
          <p:cNvSpPr>
            <a:spLocks noChangeShapeType="1"/>
          </p:cNvSpPr>
          <p:nvPr/>
        </p:nvSpPr>
        <p:spPr bwMode="auto">
          <a:xfrm flipH="1" flipV="1">
            <a:off x="2298251" y="3684446"/>
            <a:ext cx="576262" cy="6477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 i="1"/>
          </a:p>
        </p:txBody>
      </p:sp>
      <p:sp>
        <p:nvSpPr>
          <p:cNvPr id="59" name="Text Box 31"/>
          <p:cNvSpPr txBox="1">
            <a:spLocks noChangeArrowheads="1"/>
          </p:cNvSpPr>
          <p:nvPr/>
        </p:nvSpPr>
        <p:spPr bwMode="auto">
          <a:xfrm>
            <a:off x="2730051" y="6132371"/>
            <a:ext cx="704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i="1"/>
              <a:t>5.5%</a:t>
            </a:r>
          </a:p>
        </p:txBody>
      </p:sp>
      <p:graphicFrame>
        <p:nvGraphicFramePr>
          <p:cNvPr id="61" name="Object 33"/>
          <p:cNvGraphicFramePr>
            <a:graphicFrameLocks noChangeAspect="1"/>
          </p:cNvGraphicFramePr>
          <p:nvPr/>
        </p:nvGraphicFramePr>
        <p:xfrm>
          <a:off x="3827985" y="5069717"/>
          <a:ext cx="863600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3" name="公式" r:id="rId4" imgW="558720" imgH="203040" progId="Equations">
                  <p:embed/>
                </p:oleObj>
              </mc:Choice>
              <mc:Fallback>
                <p:oleObj name="公式" r:id="rId4" imgW="558720" imgH="203040" progId="Equations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7985" y="5069717"/>
                        <a:ext cx="863600" cy="314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9448853"/>
              </p:ext>
            </p:extLst>
          </p:nvPr>
        </p:nvGraphicFramePr>
        <p:xfrm>
          <a:off x="4249357" y="3540777"/>
          <a:ext cx="792163" cy="28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4" name="公式" r:id="rId6" imgW="558720" imgH="203040" progId="Equations">
                  <p:embed/>
                </p:oleObj>
              </mc:Choice>
              <mc:Fallback>
                <p:oleObj name="公式" r:id="rId6" imgW="558720" imgH="203040" progId="Equations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9357" y="3540777"/>
                        <a:ext cx="792163" cy="287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Line 35"/>
          <p:cNvSpPr>
            <a:spLocks noChangeShapeType="1"/>
          </p:cNvSpPr>
          <p:nvPr/>
        </p:nvSpPr>
        <p:spPr bwMode="auto">
          <a:xfrm>
            <a:off x="2945951" y="4621071"/>
            <a:ext cx="0" cy="1223962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/>
          <a:lstStyle/>
          <a:p>
            <a:endParaRPr lang="zh-CN" altLang="en-US" i="1"/>
          </a:p>
        </p:txBody>
      </p:sp>
      <p:sp>
        <p:nvSpPr>
          <p:cNvPr id="64" name="Text Box 36"/>
          <p:cNvSpPr txBox="1">
            <a:spLocks noChangeArrowheads="1"/>
          </p:cNvSpPr>
          <p:nvPr/>
        </p:nvSpPr>
        <p:spPr bwMode="auto">
          <a:xfrm>
            <a:off x="4515703" y="5880479"/>
            <a:ext cx="869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>
                <a:ea typeface="黑体" pitchFamily="49" charset="-122"/>
              </a:rPr>
              <a:t>失业率</a:t>
            </a:r>
          </a:p>
        </p:txBody>
      </p:sp>
      <p:sp>
        <p:nvSpPr>
          <p:cNvPr id="66" name="Line 41"/>
          <p:cNvSpPr>
            <a:spLocks noChangeShapeType="1"/>
          </p:cNvSpPr>
          <p:nvPr/>
        </p:nvSpPr>
        <p:spPr bwMode="auto">
          <a:xfrm>
            <a:off x="2225226" y="3613008"/>
            <a:ext cx="649287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 i="1"/>
          </a:p>
        </p:txBody>
      </p:sp>
      <p:sp>
        <p:nvSpPr>
          <p:cNvPr id="67" name="Rectangle 27"/>
          <p:cNvSpPr>
            <a:spLocks noChangeArrowheads="1"/>
          </p:cNvSpPr>
          <p:nvPr/>
        </p:nvSpPr>
        <p:spPr bwMode="auto">
          <a:xfrm>
            <a:off x="5792954" y="5612216"/>
            <a:ext cx="5616575" cy="40005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defRPr/>
            </a:pPr>
            <a:r>
              <a:rPr kumimoji="1"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49" charset="-122"/>
              </a:rPr>
              <a:t>在长期中，不存在失业与通货膨胀的替换关系。</a:t>
            </a:r>
          </a:p>
        </p:txBody>
      </p:sp>
      <p:sp>
        <p:nvSpPr>
          <p:cNvPr id="41" name="Oval 12"/>
          <p:cNvSpPr>
            <a:spLocks noChangeArrowheads="1"/>
          </p:cNvSpPr>
          <p:nvPr/>
        </p:nvSpPr>
        <p:spPr bwMode="auto">
          <a:xfrm>
            <a:off x="2847218" y="4532810"/>
            <a:ext cx="217488" cy="195263"/>
          </a:xfrm>
          <a:prstGeom prst="ellipse">
            <a:avLst/>
          </a:prstGeom>
          <a:solidFill>
            <a:srgbClr val="FFC000"/>
          </a:solidFill>
          <a:ln w="127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i="1"/>
          </a:p>
        </p:txBody>
      </p:sp>
      <p:grpSp>
        <p:nvGrpSpPr>
          <p:cNvPr id="68" name="组合 67"/>
          <p:cNvGrpSpPr/>
          <p:nvPr/>
        </p:nvGrpSpPr>
        <p:grpSpPr>
          <a:xfrm>
            <a:off x="7715534" y="3207224"/>
            <a:ext cx="3407391" cy="1555845"/>
            <a:chOff x="6842077" y="4435523"/>
            <a:chExt cx="3407391" cy="1555845"/>
          </a:xfrm>
        </p:grpSpPr>
        <p:sp>
          <p:nvSpPr>
            <p:cNvPr id="69" name="矩形 68"/>
            <p:cNvSpPr/>
            <p:nvPr/>
          </p:nvSpPr>
          <p:spPr>
            <a:xfrm>
              <a:off x="6842077" y="4780466"/>
              <a:ext cx="340739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rgbClr val="993300"/>
                </a:buClr>
                <a:buSzPct val="95000"/>
                <a:tabLst>
                  <a:tab pos="457200" algn="l"/>
                </a:tabLst>
              </a:pPr>
              <a:r>
                <a:rPr lang="zh-CN" alt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楷体" pitchFamily="49" charset="-122"/>
                  <a:ea typeface="楷体" pitchFamily="49" charset="-122"/>
                </a:rPr>
                <a:t>长期内</a:t>
              </a:r>
              <a:endPara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itchFamily="49" charset="-122"/>
                <a:ea typeface="楷体" pitchFamily="49" charset="-122"/>
              </a:endParaRPr>
            </a:p>
            <a:p>
              <a:pPr algn="ctr" eaLnBrk="0" hangingPunct="0">
                <a:buClr>
                  <a:srgbClr val="993300"/>
                </a:buClr>
                <a:buSzPct val="95000"/>
                <a:tabLst>
                  <a:tab pos="457200" algn="l"/>
                </a:tabLst>
              </a:pPr>
              <a:r>
                <a:rPr lang="zh-CN" alt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楷体" pitchFamily="49" charset="-122"/>
                  <a:ea typeface="楷体" pitchFamily="49" charset="-122"/>
                </a:rPr>
                <a:t>宏观政策无效</a:t>
              </a:r>
            </a:p>
          </p:txBody>
        </p:sp>
        <p:sp>
          <p:nvSpPr>
            <p:cNvPr id="70" name="任意多边形 69"/>
            <p:cNvSpPr/>
            <p:nvPr/>
          </p:nvSpPr>
          <p:spPr>
            <a:xfrm>
              <a:off x="6987892" y="4435523"/>
              <a:ext cx="3152395" cy="1555845"/>
            </a:xfrm>
            <a:custGeom>
              <a:avLst/>
              <a:gdLst>
                <a:gd name="connsiteX0" fmla="*/ 409195 w 3152395"/>
                <a:gd name="connsiteY0" fmla="*/ 1978925 h 2224585"/>
                <a:gd name="connsiteX1" fmla="*/ 286365 w 3152395"/>
                <a:gd name="connsiteY1" fmla="*/ 1883391 h 2224585"/>
                <a:gd name="connsiteX2" fmla="*/ 163535 w 3152395"/>
                <a:gd name="connsiteY2" fmla="*/ 1787856 h 2224585"/>
                <a:gd name="connsiteX3" fmla="*/ 136239 w 3152395"/>
                <a:gd name="connsiteY3" fmla="*/ 1746913 h 2224585"/>
                <a:gd name="connsiteX4" fmla="*/ 68001 w 3152395"/>
                <a:gd name="connsiteY4" fmla="*/ 1678674 h 2224585"/>
                <a:gd name="connsiteX5" fmla="*/ 40705 w 3152395"/>
                <a:gd name="connsiteY5" fmla="*/ 1583140 h 2224585"/>
                <a:gd name="connsiteX6" fmla="*/ 13409 w 3152395"/>
                <a:gd name="connsiteY6" fmla="*/ 1433015 h 2224585"/>
                <a:gd name="connsiteX7" fmla="*/ 40705 w 3152395"/>
                <a:gd name="connsiteY7" fmla="*/ 928047 h 2224585"/>
                <a:gd name="connsiteX8" fmla="*/ 54353 w 3152395"/>
                <a:gd name="connsiteY8" fmla="*/ 887104 h 2224585"/>
                <a:gd name="connsiteX9" fmla="*/ 81648 w 3152395"/>
                <a:gd name="connsiteY9" fmla="*/ 832513 h 2224585"/>
                <a:gd name="connsiteX10" fmla="*/ 136239 w 3152395"/>
                <a:gd name="connsiteY10" fmla="*/ 696036 h 2224585"/>
                <a:gd name="connsiteX11" fmla="*/ 177183 w 3152395"/>
                <a:gd name="connsiteY11" fmla="*/ 655092 h 2224585"/>
                <a:gd name="connsiteX12" fmla="*/ 204478 w 3152395"/>
                <a:gd name="connsiteY12" fmla="*/ 600501 h 2224585"/>
                <a:gd name="connsiteX13" fmla="*/ 218126 w 3152395"/>
                <a:gd name="connsiteY13" fmla="*/ 559558 h 2224585"/>
                <a:gd name="connsiteX14" fmla="*/ 272717 w 3152395"/>
                <a:gd name="connsiteY14" fmla="*/ 477671 h 2224585"/>
                <a:gd name="connsiteX15" fmla="*/ 300012 w 3152395"/>
                <a:gd name="connsiteY15" fmla="*/ 436728 h 2224585"/>
                <a:gd name="connsiteX16" fmla="*/ 409195 w 3152395"/>
                <a:gd name="connsiteY16" fmla="*/ 313898 h 2224585"/>
                <a:gd name="connsiteX17" fmla="*/ 450138 w 3152395"/>
                <a:gd name="connsiteY17" fmla="*/ 286603 h 2224585"/>
                <a:gd name="connsiteX18" fmla="*/ 491081 w 3152395"/>
                <a:gd name="connsiteY18" fmla="*/ 272955 h 2224585"/>
                <a:gd name="connsiteX19" fmla="*/ 545672 w 3152395"/>
                <a:gd name="connsiteY19" fmla="*/ 232012 h 2224585"/>
                <a:gd name="connsiteX20" fmla="*/ 641207 w 3152395"/>
                <a:gd name="connsiteY20" fmla="*/ 204716 h 2224585"/>
                <a:gd name="connsiteX21" fmla="*/ 723093 w 3152395"/>
                <a:gd name="connsiteY21" fmla="*/ 150125 h 2224585"/>
                <a:gd name="connsiteX22" fmla="*/ 764036 w 3152395"/>
                <a:gd name="connsiteY22" fmla="*/ 136477 h 2224585"/>
                <a:gd name="connsiteX23" fmla="*/ 859571 w 3152395"/>
                <a:gd name="connsiteY23" fmla="*/ 109182 h 2224585"/>
                <a:gd name="connsiteX24" fmla="*/ 982401 w 3152395"/>
                <a:gd name="connsiteY24" fmla="*/ 54591 h 2224585"/>
                <a:gd name="connsiteX25" fmla="*/ 1023344 w 3152395"/>
                <a:gd name="connsiteY25" fmla="*/ 40943 h 2224585"/>
                <a:gd name="connsiteX26" fmla="*/ 1105230 w 3152395"/>
                <a:gd name="connsiteY26" fmla="*/ 0 h 2224585"/>
                <a:gd name="connsiteX27" fmla="*/ 1514663 w 3152395"/>
                <a:gd name="connsiteY27" fmla="*/ 13647 h 2224585"/>
                <a:gd name="connsiteX28" fmla="*/ 1664789 w 3152395"/>
                <a:gd name="connsiteY28" fmla="*/ 27295 h 2224585"/>
                <a:gd name="connsiteX29" fmla="*/ 1733027 w 3152395"/>
                <a:gd name="connsiteY29" fmla="*/ 54591 h 2224585"/>
                <a:gd name="connsiteX30" fmla="*/ 1814914 w 3152395"/>
                <a:gd name="connsiteY30" fmla="*/ 68239 h 2224585"/>
                <a:gd name="connsiteX31" fmla="*/ 2005983 w 3152395"/>
                <a:gd name="connsiteY31" fmla="*/ 109182 h 2224585"/>
                <a:gd name="connsiteX32" fmla="*/ 2156108 w 3152395"/>
                <a:gd name="connsiteY32" fmla="*/ 150125 h 2224585"/>
                <a:gd name="connsiteX33" fmla="*/ 2237995 w 3152395"/>
                <a:gd name="connsiteY33" fmla="*/ 177421 h 2224585"/>
                <a:gd name="connsiteX34" fmla="*/ 2278938 w 3152395"/>
                <a:gd name="connsiteY34" fmla="*/ 218364 h 2224585"/>
                <a:gd name="connsiteX35" fmla="*/ 2388120 w 3152395"/>
                <a:gd name="connsiteY35" fmla="*/ 272955 h 2224585"/>
                <a:gd name="connsiteX36" fmla="*/ 2429063 w 3152395"/>
                <a:gd name="connsiteY36" fmla="*/ 286603 h 2224585"/>
                <a:gd name="connsiteX37" fmla="*/ 2551893 w 3152395"/>
                <a:gd name="connsiteY37" fmla="*/ 354842 h 2224585"/>
                <a:gd name="connsiteX38" fmla="*/ 2674723 w 3152395"/>
                <a:gd name="connsiteY38" fmla="*/ 436728 h 2224585"/>
                <a:gd name="connsiteX39" fmla="*/ 2715666 w 3152395"/>
                <a:gd name="connsiteY39" fmla="*/ 450376 h 2224585"/>
                <a:gd name="connsiteX40" fmla="*/ 2797553 w 3152395"/>
                <a:gd name="connsiteY40" fmla="*/ 532262 h 2224585"/>
                <a:gd name="connsiteX41" fmla="*/ 2879439 w 3152395"/>
                <a:gd name="connsiteY41" fmla="*/ 600501 h 2224585"/>
                <a:gd name="connsiteX42" fmla="*/ 2974974 w 3152395"/>
                <a:gd name="connsiteY42" fmla="*/ 764274 h 2224585"/>
                <a:gd name="connsiteX43" fmla="*/ 3002269 w 3152395"/>
                <a:gd name="connsiteY43" fmla="*/ 805218 h 2224585"/>
                <a:gd name="connsiteX44" fmla="*/ 3043212 w 3152395"/>
                <a:gd name="connsiteY44" fmla="*/ 900752 h 2224585"/>
                <a:gd name="connsiteX45" fmla="*/ 3070508 w 3152395"/>
                <a:gd name="connsiteY45" fmla="*/ 968991 h 2224585"/>
                <a:gd name="connsiteX46" fmla="*/ 3097804 w 3152395"/>
                <a:gd name="connsiteY46" fmla="*/ 1023582 h 2224585"/>
                <a:gd name="connsiteX47" fmla="*/ 3111451 w 3152395"/>
                <a:gd name="connsiteY47" fmla="*/ 1105468 h 2224585"/>
                <a:gd name="connsiteX48" fmla="*/ 3138747 w 3152395"/>
                <a:gd name="connsiteY48" fmla="*/ 1187355 h 2224585"/>
                <a:gd name="connsiteX49" fmla="*/ 3152395 w 3152395"/>
                <a:gd name="connsiteY49" fmla="*/ 1255594 h 2224585"/>
                <a:gd name="connsiteX50" fmla="*/ 3138747 w 3152395"/>
                <a:gd name="connsiteY50" fmla="*/ 1446662 h 2224585"/>
                <a:gd name="connsiteX51" fmla="*/ 3084156 w 3152395"/>
                <a:gd name="connsiteY51" fmla="*/ 1569492 h 2224585"/>
                <a:gd name="connsiteX52" fmla="*/ 3070508 w 3152395"/>
                <a:gd name="connsiteY52" fmla="*/ 1610436 h 2224585"/>
                <a:gd name="connsiteX53" fmla="*/ 2988621 w 3152395"/>
                <a:gd name="connsiteY53" fmla="*/ 1678674 h 2224585"/>
                <a:gd name="connsiteX54" fmla="*/ 2961326 w 3152395"/>
                <a:gd name="connsiteY54" fmla="*/ 1719618 h 2224585"/>
                <a:gd name="connsiteX55" fmla="*/ 2824848 w 3152395"/>
                <a:gd name="connsiteY55" fmla="*/ 1828800 h 2224585"/>
                <a:gd name="connsiteX56" fmla="*/ 2756609 w 3152395"/>
                <a:gd name="connsiteY56" fmla="*/ 1910686 h 2224585"/>
                <a:gd name="connsiteX57" fmla="*/ 2729314 w 3152395"/>
                <a:gd name="connsiteY57" fmla="*/ 1951630 h 2224585"/>
                <a:gd name="connsiteX58" fmla="*/ 2633780 w 3152395"/>
                <a:gd name="connsiteY58" fmla="*/ 1992573 h 2224585"/>
                <a:gd name="connsiteX59" fmla="*/ 2565541 w 3152395"/>
                <a:gd name="connsiteY59" fmla="*/ 2019868 h 2224585"/>
                <a:gd name="connsiteX60" fmla="*/ 2510950 w 3152395"/>
                <a:gd name="connsiteY60" fmla="*/ 2033516 h 2224585"/>
                <a:gd name="connsiteX61" fmla="*/ 2401768 w 3152395"/>
                <a:gd name="connsiteY61" fmla="*/ 2074459 h 2224585"/>
                <a:gd name="connsiteX62" fmla="*/ 2265290 w 3152395"/>
                <a:gd name="connsiteY62" fmla="*/ 2129050 h 2224585"/>
                <a:gd name="connsiteX63" fmla="*/ 2169756 w 3152395"/>
                <a:gd name="connsiteY63" fmla="*/ 2156346 h 2224585"/>
                <a:gd name="connsiteX64" fmla="*/ 2005983 w 3152395"/>
                <a:gd name="connsiteY64" fmla="*/ 2169994 h 2224585"/>
                <a:gd name="connsiteX65" fmla="*/ 1828562 w 3152395"/>
                <a:gd name="connsiteY65" fmla="*/ 2197289 h 2224585"/>
                <a:gd name="connsiteX66" fmla="*/ 1555607 w 3152395"/>
                <a:gd name="connsiteY66" fmla="*/ 2210937 h 2224585"/>
                <a:gd name="connsiteX67" fmla="*/ 1405481 w 3152395"/>
                <a:gd name="connsiteY67" fmla="*/ 2224585 h 2224585"/>
                <a:gd name="connsiteX68" fmla="*/ 1132526 w 3152395"/>
                <a:gd name="connsiteY68" fmla="*/ 2210937 h 2224585"/>
                <a:gd name="connsiteX69" fmla="*/ 968753 w 3152395"/>
                <a:gd name="connsiteY69" fmla="*/ 2183642 h 2224585"/>
                <a:gd name="connsiteX70" fmla="*/ 777684 w 3152395"/>
                <a:gd name="connsiteY70" fmla="*/ 2142698 h 2224585"/>
                <a:gd name="connsiteX71" fmla="*/ 695798 w 3152395"/>
                <a:gd name="connsiteY71" fmla="*/ 2101755 h 2224585"/>
                <a:gd name="connsiteX72" fmla="*/ 654854 w 3152395"/>
                <a:gd name="connsiteY72" fmla="*/ 2088107 h 2224585"/>
                <a:gd name="connsiteX73" fmla="*/ 572968 w 3152395"/>
                <a:gd name="connsiteY73" fmla="*/ 2033516 h 2224585"/>
                <a:gd name="connsiteX74" fmla="*/ 532024 w 3152395"/>
                <a:gd name="connsiteY74" fmla="*/ 2006221 h 2224585"/>
                <a:gd name="connsiteX75" fmla="*/ 491081 w 3152395"/>
                <a:gd name="connsiteY75" fmla="*/ 1965277 h 2224585"/>
                <a:gd name="connsiteX76" fmla="*/ 409195 w 3152395"/>
                <a:gd name="connsiteY76" fmla="*/ 1937982 h 2224585"/>
                <a:gd name="connsiteX77" fmla="*/ 313660 w 3152395"/>
                <a:gd name="connsiteY77" fmla="*/ 1910686 h 2224585"/>
                <a:gd name="connsiteX78" fmla="*/ 272717 w 3152395"/>
                <a:gd name="connsiteY78" fmla="*/ 1910686 h 2224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152395" h="2224585">
                  <a:moveTo>
                    <a:pt x="409195" y="1978925"/>
                  </a:moveTo>
                  <a:cubicBezTo>
                    <a:pt x="368252" y="1947080"/>
                    <a:pt x="323042" y="1920068"/>
                    <a:pt x="286365" y="1883391"/>
                  </a:cubicBezTo>
                  <a:cubicBezTo>
                    <a:pt x="213017" y="1810043"/>
                    <a:pt x="253841" y="1842040"/>
                    <a:pt x="163535" y="1787856"/>
                  </a:cubicBezTo>
                  <a:cubicBezTo>
                    <a:pt x="154436" y="1774208"/>
                    <a:pt x="147837" y="1758511"/>
                    <a:pt x="136239" y="1746913"/>
                  </a:cubicBezTo>
                  <a:cubicBezTo>
                    <a:pt x="81647" y="1692321"/>
                    <a:pt x="104396" y="1751464"/>
                    <a:pt x="68001" y="1678674"/>
                  </a:cubicBezTo>
                  <a:cubicBezTo>
                    <a:pt x="58882" y="1660435"/>
                    <a:pt x="44204" y="1598884"/>
                    <a:pt x="40705" y="1583140"/>
                  </a:cubicBezTo>
                  <a:cubicBezTo>
                    <a:pt x="27989" y="1525917"/>
                    <a:pt x="23285" y="1492271"/>
                    <a:pt x="13409" y="1433015"/>
                  </a:cubicBezTo>
                  <a:cubicBezTo>
                    <a:pt x="18316" y="1276004"/>
                    <a:pt x="0" y="1090862"/>
                    <a:pt x="40705" y="928047"/>
                  </a:cubicBezTo>
                  <a:cubicBezTo>
                    <a:pt x="44194" y="914091"/>
                    <a:pt x="48686" y="900327"/>
                    <a:pt x="54353" y="887104"/>
                  </a:cubicBezTo>
                  <a:cubicBezTo>
                    <a:pt x="62367" y="868404"/>
                    <a:pt x="74092" y="851403"/>
                    <a:pt x="81648" y="832513"/>
                  </a:cubicBezTo>
                  <a:cubicBezTo>
                    <a:pt x="99725" y="787320"/>
                    <a:pt x="107145" y="736768"/>
                    <a:pt x="136239" y="696036"/>
                  </a:cubicBezTo>
                  <a:cubicBezTo>
                    <a:pt x="147458" y="680330"/>
                    <a:pt x="163535" y="668740"/>
                    <a:pt x="177183" y="655092"/>
                  </a:cubicBezTo>
                  <a:cubicBezTo>
                    <a:pt x="186281" y="636895"/>
                    <a:pt x="196464" y="619201"/>
                    <a:pt x="204478" y="600501"/>
                  </a:cubicBezTo>
                  <a:cubicBezTo>
                    <a:pt x="210145" y="587278"/>
                    <a:pt x="211140" y="572134"/>
                    <a:pt x="218126" y="559558"/>
                  </a:cubicBezTo>
                  <a:cubicBezTo>
                    <a:pt x="234058" y="530881"/>
                    <a:pt x="254520" y="504967"/>
                    <a:pt x="272717" y="477671"/>
                  </a:cubicBezTo>
                  <a:lnTo>
                    <a:pt x="300012" y="436728"/>
                  </a:lnTo>
                  <a:cubicBezTo>
                    <a:pt x="332829" y="387502"/>
                    <a:pt x="353109" y="351289"/>
                    <a:pt x="409195" y="313898"/>
                  </a:cubicBezTo>
                  <a:cubicBezTo>
                    <a:pt x="422843" y="304800"/>
                    <a:pt x="435467" y="293938"/>
                    <a:pt x="450138" y="286603"/>
                  </a:cubicBezTo>
                  <a:cubicBezTo>
                    <a:pt x="463005" y="280169"/>
                    <a:pt x="477433" y="277504"/>
                    <a:pt x="491081" y="272955"/>
                  </a:cubicBezTo>
                  <a:cubicBezTo>
                    <a:pt x="509278" y="259307"/>
                    <a:pt x="525327" y="242184"/>
                    <a:pt x="545672" y="232012"/>
                  </a:cubicBezTo>
                  <a:cubicBezTo>
                    <a:pt x="616340" y="196678"/>
                    <a:pt x="580842" y="238252"/>
                    <a:pt x="641207" y="204716"/>
                  </a:cubicBezTo>
                  <a:cubicBezTo>
                    <a:pt x="669884" y="188784"/>
                    <a:pt x="691972" y="160499"/>
                    <a:pt x="723093" y="150125"/>
                  </a:cubicBezTo>
                  <a:cubicBezTo>
                    <a:pt x="736741" y="145576"/>
                    <a:pt x="750204" y="140429"/>
                    <a:pt x="764036" y="136477"/>
                  </a:cubicBezTo>
                  <a:cubicBezTo>
                    <a:pt x="884003" y="102201"/>
                    <a:pt x="761395" y="141907"/>
                    <a:pt x="859571" y="109182"/>
                  </a:cubicBezTo>
                  <a:cubicBezTo>
                    <a:pt x="924455" y="65925"/>
                    <a:pt x="884952" y="87074"/>
                    <a:pt x="982401" y="54591"/>
                  </a:cubicBezTo>
                  <a:cubicBezTo>
                    <a:pt x="996049" y="50042"/>
                    <a:pt x="1011374" y="48923"/>
                    <a:pt x="1023344" y="40943"/>
                  </a:cubicBezTo>
                  <a:cubicBezTo>
                    <a:pt x="1076257" y="5667"/>
                    <a:pt x="1048726" y="18834"/>
                    <a:pt x="1105230" y="0"/>
                  </a:cubicBezTo>
                  <a:lnTo>
                    <a:pt x="1514663" y="13647"/>
                  </a:lnTo>
                  <a:cubicBezTo>
                    <a:pt x="1564852" y="16095"/>
                    <a:pt x="1615401" y="18035"/>
                    <a:pt x="1664789" y="27295"/>
                  </a:cubicBezTo>
                  <a:cubicBezTo>
                    <a:pt x="1688868" y="31810"/>
                    <a:pt x="1709392" y="48145"/>
                    <a:pt x="1733027" y="54591"/>
                  </a:cubicBezTo>
                  <a:cubicBezTo>
                    <a:pt x="1759724" y="61872"/>
                    <a:pt x="1787856" y="62441"/>
                    <a:pt x="1814914" y="68239"/>
                  </a:cubicBezTo>
                  <a:cubicBezTo>
                    <a:pt x="2052964" y="119249"/>
                    <a:pt x="1811836" y="76824"/>
                    <a:pt x="2005983" y="109182"/>
                  </a:cubicBezTo>
                  <a:cubicBezTo>
                    <a:pt x="2152077" y="167619"/>
                    <a:pt x="1991135" y="108881"/>
                    <a:pt x="2156108" y="150125"/>
                  </a:cubicBezTo>
                  <a:cubicBezTo>
                    <a:pt x="2184021" y="157103"/>
                    <a:pt x="2237995" y="177421"/>
                    <a:pt x="2237995" y="177421"/>
                  </a:cubicBezTo>
                  <a:cubicBezTo>
                    <a:pt x="2251643" y="191069"/>
                    <a:pt x="2262655" y="208002"/>
                    <a:pt x="2278938" y="218364"/>
                  </a:cubicBezTo>
                  <a:cubicBezTo>
                    <a:pt x="2313266" y="240209"/>
                    <a:pt x="2349518" y="260087"/>
                    <a:pt x="2388120" y="272955"/>
                  </a:cubicBezTo>
                  <a:cubicBezTo>
                    <a:pt x="2401768" y="277504"/>
                    <a:pt x="2416487" y="279617"/>
                    <a:pt x="2429063" y="286603"/>
                  </a:cubicBezTo>
                  <a:cubicBezTo>
                    <a:pt x="2569848" y="364817"/>
                    <a:pt x="2459249" y="323960"/>
                    <a:pt x="2551893" y="354842"/>
                  </a:cubicBezTo>
                  <a:cubicBezTo>
                    <a:pt x="2597611" y="389130"/>
                    <a:pt x="2622075" y="410404"/>
                    <a:pt x="2674723" y="436728"/>
                  </a:cubicBezTo>
                  <a:cubicBezTo>
                    <a:pt x="2687590" y="443162"/>
                    <a:pt x="2702018" y="445827"/>
                    <a:pt x="2715666" y="450376"/>
                  </a:cubicBezTo>
                  <a:cubicBezTo>
                    <a:pt x="2742962" y="477671"/>
                    <a:pt x="2765435" y="510849"/>
                    <a:pt x="2797553" y="532262"/>
                  </a:cubicBezTo>
                  <a:cubicBezTo>
                    <a:pt x="2839671" y="560341"/>
                    <a:pt x="2844411" y="559636"/>
                    <a:pt x="2879439" y="600501"/>
                  </a:cubicBezTo>
                  <a:cubicBezTo>
                    <a:pt x="2966417" y="701974"/>
                    <a:pt x="2871536" y="609112"/>
                    <a:pt x="2974974" y="764274"/>
                  </a:cubicBezTo>
                  <a:lnTo>
                    <a:pt x="3002269" y="805218"/>
                  </a:lnTo>
                  <a:cubicBezTo>
                    <a:pt x="3030673" y="918832"/>
                    <a:pt x="2996088" y="806503"/>
                    <a:pt x="3043212" y="900752"/>
                  </a:cubicBezTo>
                  <a:cubicBezTo>
                    <a:pt x="3054168" y="922664"/>
                    <a:pt x="3060558" y="946604"/>
                    <a:pt x="3070508" y="968991"/>
                  </a:cubicBezTo>
                  <a:cubicBezTo>
                    <a:pt x="3078771" y="987582"/>
                    <a:pt x="3088705" y="1005385"/>
                    <a:pt x="3097804" y="1023582"/>
                  </a:cubicBezTo>
                  <a:cubicBezTo>
                    <a:pt x="3102353" y="1050877"/>
                    <a:pt x="3104740" y="1078622"/>
                    <a:pt x="3111451" y="1105468"/>
                  </a:cubicBezTo>
                  <a:cubicBezTo>
                    <a:pt x="3118429" y="1133381"/>
                    <a:pt x="3133104" y="1159142"/>
                    <a:pt x="3138747" y="1187355"/>
                  </a:cubicBezTo>
                  <a:lnTo>
                    <a:pt x="3152395" y="1255594"/>
                  </a:lnTo>
                  <a:cubicBezTo>
                    <a:pt x="3147846" y="1319283"/>
                    <a:pt x="3148219" y="1383517"/>
                    <a:pt x="3138747" y="1446662"/>
                  </a:cubicBezTo>
                  <a:cubicBezTo>
                    <a:pt x="3123657" y="1547262"/>
                    <a:pt x="3117496" y="1502812"/>
                    <a:pt x="3084156" y="1569492"/>
                  </a:cubicBezTo>
                  <a:cubicBezTo>
                    <a:pt x="3077722" y="1582359"/>
                    <a:pt x="3078488" y="1598466"/>
                    <a:pt x="3070508" y="1610436"/>
                  </a:cubicBezTo>
                  <a:cubicBezTo>
                    <a:pt x="3049491" y="1641962"/>
                    <a:pt x="3018834" y="1658533"/>
                    <a:pt x="2988621" y="1678674"/>
                  </a:cubicBezTo>
                  <a:cubicBezTo>
                    <a:pt x="2979523" y="1692322"/>
                    <a:pt x="2971827" y="1707017"/>
                    <a:pt x="2961326" y="1719618"/>
                  </a:cubicBezTo>
                  <a:cubicBezTo>
                    <a:pt x="2923534" y="1764969"/>
                    <a:pt x="2873354" y="1796463"/>
                    <a:pt x="2824848" y="1828800"/>
                  </a:cubicBezTo>
                  <a:cubicBezTo>
                    <a:pt x="2757076" y="1930459"/>
                    <a:pt x="2844183" y="1805597"/>
                    <a:pt x="2756609" y="1910686"/>
                  </a:cubicBezTo>
                  <a:cubicBezTo>
                    <a:pt x="2746108" y="1923287"/>
                    <a:pt x="2740912" y="1940031"/>
                    <a:pt x="2729314" y="1951630"/>
                  </a:cubicBezTo>
                  <a:cubicBezTo>
                    <a:pt x="2693335" y="1987610"/>
                    <a:pt x="2680760" y="1976913"/>
                    <a:pt x="2633780" y="1992573"/>
                  </a:cubicBezTo>
                  <a:cubicBezTo>
                    <a:pt x="2610539" y="2000320"/>
                    <a:pt x="2588782" y="2012121"/>
                    <a:pt x="2565541" y="2019868"/>
                  </a:cubicBezTo>
                  <a:cubicBezTo>
                    <a:pt x="2547746" y="2025799"/>
                    <a:pt x="2528513" y="2026930"/>
                    <a:pt x="2510950" y="2033516"/>
                  </a:cubicBezTo>
                  <a:cubicBezTo>
                    <a:pt x="2368225" y="2087039"/>
                    <a:pt x="2541884" y="2039432"/>
                    <a:pt x="2401768" y="2074459"/>
                  </a:cubicBezTo>
                  <a:cubicBezTo>
                    <a:pt x="2321440" y="2114624"/>
                    <a:pt x="2366481" y="2095320"/>
                    <a:pt x="2265290" y="2129050"/>
                  </a:cubicBezTo>
                  <a:cubicBezTo>
                    <a:pt x="2238095" y="2138115"/>
                    <a:pt x="2197177" y="2152918"/>
                    <a:pt x="2169756" y="2156346"/>
                  </a:cubicBezTo>
                  <a:cubicBezTo>
                    <a:pt x="2115399" y="2163141"/>
                    <a:pt x="2060428" y="2163944"/>
                    <a:pt x="2005983" y="2169994"/>
                  </a:cubicBezTo>
                  <a:cubicBezTo>
                    <a:pt x="1918308" y="2179736"/>
                    <a:pt x="1921333" y="2190417"/>
                    <a:pt x="1828562" y="2197289"/>
                  </a:cubicBezTo>
                  <a:cubicBezTo>
                    <a:pt x="1737712" y="2204018"/>
                    <a:pt x="1646517" y="2205072"/>
                    <a:pt x="1555607" y="2210937"/>
                  </a:cubicBezTo>
                  <a:cubicBezTo>
                    <a:pt x="1505463" y="2214172"/>
                    <a:pt x="1455523" y="2220036"/>
                    <a:pt x="1405481" y="2224585"/>
                  </a:cubicBezTo>
                  <a:cubicBezTo>
                    <a:pt x="1314496" y="2220036"/>
                    <a:pt x="1223227" y="2219440"/>
                    <a:pt x="1132526" y="2210937"/>
                  </a:cubicBezTo>
                  <a:cubicBezTo>
                    <a:pt x="1077424" y="2205771"/>
                    <a:pt x="968753" y="2183642"/>
                    <a:pt x="968753" y="2183642"/>
                  </a:cubicBezTo>
                  <a:cubicBezTo>
                    <a:pt x="852071" y="2144748"/>
                    <a:pt x="915416" y="2159915"/>
                    <a:pt x="777684" y="2142698"/>
                  </a:cubicBezTo>
                  <a:cubicBezTo>
                    <a:pt x="674769" y="2108392"/>
                    <a:pt x="801628" y="2154669"/>
                    <a:pt x="695798" y="2101755"/>
                  </a:cubicBezTo>
                  <a:cubicBezTo>
                    <a:pt x="682931" y="2095321"/>
                    <a:pt x="667430" y="2095094"/>
                    <a:pt x="654854" y="2088107"/>
                  </a:cubicBezTo>
                  <a:cubicBezTo>
                    <a:pt x="626177" y="2072175"/>
                    <a:pt x="600263" y="2051713"/>
                    <a:pt x="572968" y="2033516"/>
                  </a:cubicBezTo>
                  <a:cubicBezTo>
                    <a:pt x="559320" y="2024417"/>
                    <a:pt x="543622" y="2017820"/>
                    <a:pt x="532024" y="2006221"/>
                  </a:cubicBezTo>
                  <a:cubicBezTo>
                    <a:pt x="518376" y="1992573"/>
                    <a:pt x="507953" y="1974650"/>
                    <a:pt x="491081" y="1965277"/>
                  </a:cubicBezTo>
                  <a:cubicBezTo>
                    <a:pt x="465930" y="1951304"/>
                    <a:pt x="436490" y="1947080"/>
                    <a:pt x="409195" y="1937982"/>
                  </a:cubicBezTo>
                  <a:cubicBezTo>
                    <a:pt x="380030" y="1928260"/>
                    <a:pt x="343649" y="1914970"/>
                    <a:pt x="313660" y="1910686"/>
                  </a:cubicBezTo>
                  <a:cubicBezTo>
                    <a:pt x="300150" y="1908756"/>
                    <a:pt x="286365" y="1910686"/>
                    <a:pt x="272717" y="1910686"/>
                  </a:cubicBezTo>
                </a:path>
              </a:pathLst>
            </a:cu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2"/>
    </p:custData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4" dur="2000" fill="hold"/>
                                        <p:tgtEl>
                                          <p:spTgt spid="6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6" grpId="0" animBg="1"/>
      <p:bldP spid="37" grpId="0"/>
      <p:bldP spid="39" grpId="0" animBg="1"/>
      <p:bldP spid="40" grpId="0" animBg="1"/>
      <p:bldP spid="44" grpId="0"/>
      <p:bldP spid="50" grpId="0"/>
      <p:bldP spid="51" grpId="0" animBg="1"/>
      <p:bldP spid="53" grpId="0"/>
      <p:bldP spid="54" grpId="0"/>
      <p:bldP spid="55" grpId="0" animBg="1"/>
      <p:bldP spid="56" grpId="0" animBg="1"/>
      <p:bldP spid="57" grpId="0" animBg="1"/>
      <p:bldP spid="58" grpId="0" animBg="1"/>
      <p:bldP spid="66" grpId="0" animBg="1"/>
      <p:bldP spid="6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266700"/>
            <a:ext cx="4819650" cy="1227455"/>
            <a:chOff x="0" y="499"/>
            <a:chExt cx="6896" cy="1933"/>
          </a:xfrm>
        </p:grpSpPr>
        <p:sp>
          <p:nvSpPr>
            <p:cNvPr id="2" name="矩形 1"/>
            <p:cNvSpPr/>
            <p:nvPr/>
          </p:nvSpPr>
          <p:spPr>
            <a:xfrm>
              <a:off x="0" y="499"/>
              <a:ext cx="6896" cy="1059"/>
            </a:xfrm>
            <a:prstGeom prst="rect">
              <a:avLst/>
            </a:prstGeom>
            <a:solidFill>
              <a:srgbClr val="BFD3D1"/>
            </a:solidFill>
            <a:ln>
              <a:solidFill>
                <a:srgbClr val="BFD3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01" y="542"/>
              <a:ext cx="6693" cy="1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333300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lang="zh-CN" altLang="en-US" sz="3600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回顾长期总供给曲线</a:t>
              </a:r>
            </a:p>
          </p:txBody>
        </p:sp>
      </p:grp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黑体" panose="02010609060101010101" pitchFamily="49" charset="-122"/>
                <a:ea typeface="黑体" panose="02010609060101010101" pitchFamily="49" charset="-122"/>
              </a:rPr>
              <a:pPr/>
              <a:t>35</a:t>
            </a:fld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34535" y="1719386"/>
            <a:ext cx="8157465" cy="14051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长期总供给：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长期中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实际GDP等于潜在GDP时实际GDP与价格之间的关系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            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新古典经济学的供给曲线</a:t>
            </a:r>
            <a:endParaRPr lang="en-US" altLang="zh-CN" sz="20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            工资弹性假说</a:t>
            </a:r>
          </a:p>
        </p:txBody>
      </p:sp>
      <p:sp>
        <p:nvSpPr>
          <p:cNvPr id="13326" name="Text Box 10"/>
          <p:cNvSpPr txBox="1"/>
          <p:nvPr/>
        </p:nvSpPr>
        <p:spPr>
          <a:xfrm>
            <a:off x="4191000" y="5256824"/>
            <a:ext cx="1645920" cy="755015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noFill/>
          </a:ln>
        </p:spPr>
        <p:txBody>
          <a:bodyPr wrap="none" lIns="109728" tIns="54864" rIns="109728" bIns="54864"/>
          <a:lstStyle/>
          <a:p>
            <a:pPr algn="l"/>
            <a:r>
              <a:rPr lang="zh-CN" altLang="de-DE" sz="2000" dirty="0">
                <a:latin typeface="黑体" panose="02010609060101010101" pitchFamily="49" charset="-122"/>
                <a:ea typeface="黑体" panose="02010609060101010101" pitchFamily="49" charset="-122"/>
              </a:rPr>
              <a:t>总产出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568618" y="2165852"/>
            <a:ext cx="4541520" cy="4016583"/>
            <a:chOff x="1414780" y="2588933"/>
            <a:chExt cx="4541520" cy="4016583"/>
          </a:xfrm>
        </p:grpSpPr>
        <p:graphicFrame>
          <p:nvGraphicFramePr>
            <p:cNvPr id="13318" name="Object 20"/>
            <p:cNvGraphicFramePr>
              <a:graphicFrameLocks/>
            </p:cNvGraphicFramePr>
            <p:nvPr/>
          </p:nvGraphicFramePr>
          <p:xfrm>
            <a:off x="3297205" y="2780002"/>
            <a:ext cx="537817" cy="2907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432" r:id="rId4" imgW="380835" imgH="203112" progId="">
                    <p:embed/>
                  </p:oleObj>
                </mc:Choice>
                <mc:Fallback>
                  <p:oleObj r:id="rId4" imgW="380835" imgH="203112" progId="">
                    <p:embed/>
                    <p:pic>
                      <p:nvPicPr>
                        <p:cNvPr id="13318" name="Object 20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97205" y="2780002"/>
                          <a:ext cx="537817" cy="2907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19" name="Object 18"/>
            <p:cNvGraphicFramePr>
              <a:graphicFrameLocks/>
            </p:cNvGraphicFramePr>
            <p:nvPr/>
          </p:nvGraphicFramePr>
          <p:xfrm>
            <a:off x="3330574" y="6214745"/>
            <a:ext cx="436207" cy="3907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433" r:id="rId6" imgW="215713" imgH="241091" progId="">
                    <p:embed/>
                  </p:oleObj>
                </mc:Choice>
                <mc:Fallback>
                  <p:oleObj r:id="rId6" imgW="215713" imgH="241091" progId="">
                    <p:embed/>
                    <p:pic>
                      <p:nvPicPr>
                        <p:cNvPr id="13319" name="Object 18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30574" y="6214745"/>
                          <a:ext cx="436207" cy="3907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20" name="Object 13"/>
            <p:cNvGraphicFramePr>
              <a:graphicFrameLocks/>
            </p:cNvGraphicFramePr>
            <p:nvPr/>
          </p:nvGraphicFramePr>
          <p:xfrm>
            <a:off x="1720139" y="6202946"/>
            <a:ext cx="247015" cy="2933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434" r:id="rId8" imgW="152202" imgH="177569" progId="">
                    <p:embed/>
                  </p:oleObj>
                </mc:Choice>
                <mc:Fallback>
                  <p:oleObj r:id="rId8" imgW="152202" imgH="177569" progId="">
                    <p:embed/>
                    <p:pic>
                      <p:nvPicPr>
                        <p:cNvPr id="13320" name="Object 13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0139" y="6202946"/>
                          <a:ext cx="247015" cy="2933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22" name="Line 16"/>
            <p:cNvSpPr/>
            <p:nvPr/>
          </p:nvSpPr>
          <p:spPr>
            <a:xfrm flipV="1">
              <a:off x="2018030" y="2687320"/>
              <a:ext cx="635" cy="3516630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323" name="Line 15"/>
            <p:cNvSpPr/>
            <p:nvPr/>
          </p:nvSpPr>
          <p:spPr>
            <a:xfrm>
              <a:off x="2007235" y="6181725"/>
              <a:ext cx="3949065" cy="22225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324" name="Line 14"/>
            <p:cNvSpPr/>
            <p:nvPr/>
          </p:nvSpPr>
          <p:spPr>
            <a:xfrm flipV="1">
              <a:off x="3587115" y="3199130"/>
              <a:ext cx="635" cy="3015615"/>
            </a:xfrm>
            <a:prstGeom prst="line">
              <a:avLst/>
            </a:prstGeom>
            <a:ln w="76200" cap="flat" cmpd="sng">
              <a:solidFill>
                <a:srgbClr val="92D05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325" name="Text Box 11"/>
            <p:cNvSpPr txBox="1"/>
            <p:nvPr/>
          </p:nvSpPr>
          <p:spPr>
            <a:xfrm>
              <a:off x="1464206" y="2588933"/>
              <a:ext cx="525780" cy="898525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</a:ln>
          </p:spPr>
          <p:txBody>
            <a:bodyPr vert="eaVert" wrap="square" lIns="109728" tIns="54864" rIns="109728" bIns="54864">
              <a:spAutoFit/>
            </a:bodyPr>
            <a:lstStyle/>
            <a:p>
              <a:pPr algn="l"/>
              <a:r>
                <a:rPr lang="zh-CN" altLang="de-DE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价格</a:t>
              </a:r>
            </a:p>
          </p:txBody>
        </p:sp>
        <p:sp>
          <p:nvSpPr>
            <p:cNvPr id="13329" name="Rectangle 24"/>
            <p:cNvSpPr/>
            <p:nvPr/>
          </p:nvSpPr>
          <p:spPr>
            <a:xfrm>
              <a:off x="1414780" y="2698115"/>
              <a:ext cx="76200" cy="3683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ctr">
              <a:spAutoFit/>
            </a:bodyPr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26" name="Rectangle 7" descr="新闻纸">
            <a:extLst>
              <a:ext uri="{FF2B5EF4-FFF2-40B4-BE49-F238E27FC236}">
                <a16:creationId xmlns:a16="http://schemas.microsoft.com/office/drawing/2014/main" id="{AD5D0C24-79C0-9AD4-3490-D09EBBCA8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0479" y="3733422"/>
            <a:ext cx="6086659" cy="1351259"/>
          </a:xfrm>
          <a:prstGeom prst="rect">
            <a:avLst/>
          </a:prstGeom>
          <a:noFill/>
          <a:ln w="76200" cap="sq" cmpd="tri">
            <a:noFill/>
            <a:miter lim="800000"/>
            <a:headEnd type="none" w="sm" len="sm"/>
            <a:tailEnd type="none" w="sm" len="sm"/>
          </a:ln>
        </p:spPr>
        <p:txBody>
          <a:bodyPr anchor="ctr"/>
          <a:lstStyle/>
          <a:p>
            <a:pPr indent="325438">
              <a:lnSpc>
                <a:spcPct val="150000"/>
              </a:lnSpc>
              <a:buClr>
                <a:srgbClr val="FF0000"/>
              </a:buClr>
            </a:pPr>
            <a:r>
              <a:rPr lang="zh-CN" altLang="en-US" b="1" dirty="0">
                <a:solidFill>
                  <a:srgbClr val="00B0F0"/>
                </a:solidFill>
                <a:latin typeface="黑体" pitchFamily="49" charset="-122"/>
                <a:ea typeface="黑体" pitchFamily="49" charset="-122"/>
                <a:sym typeface="Monotype Sorts" pitchFamily="2" charset="2"/>
              </a:rPr>
              <a:t>长期中，价格水平与货币工资保持同比例变动：</a:t>
            </a:r>
            <a:endParaRPr lang="en-US" altLang="zh-CN" b="1" dirty="0">
              <a:solidFill>
                <a:srgbClr val="00B0F0"/>
              </a:solidFill>
              <a:latin typeface="黑体" pitchFamily="49" charset="-122"/>
              <a:ea typeface="黑体" pitchFamily="49" charset="-122"/>
              <a:sym typeface="Monotype Sorts" pitchFamily="2" charset="2"/>
            </a:endParaRPr>
          </a:p>
          <a:p>
            <a:pPr indent="325438">
              <a:lnSpc>
                <a:spcPct val="150000"/>
              </a:lnSpc>
              <a:buClr>
                <a:srgbClr val="FF0000"/>
              </a:buClr>
            </a:pPr>
            <a:r>
              <a:rPr lang="zh-CN" altLang="en-US" b="1" dirty="0">
                <a:latin typeface="黑体" pitchFamily="49" charset="-122"/>
                <a:ea typeface="黑体" pitchFamily="49" charset="-122"/>
                <a:sym typeface="Monotype Sorts" pitchFamily="2" charset="2"/>
              </a:rPr>
              <a:t>产品价格</a:t>
            </a:r>
            <a:r>
              <a:rPr lang="zh-CN" altLang="en-US" dirty="0">
                <a:solidFill>
                  <a:srgbClr val="FF3300"/>
                </a:solidFill>
                <a:latin typeface="黑体" pitchFamily="49" charset="-122"/>
                <a:ea typeface="黑体" pitchFamily="49" charset="-122"/>
                <a:sym typeface="Symbol" pitchFamily="18" charset="2"/>
              </a:rPr>
              <a:t></a:t>
            </a:r>
            <a:r>
              <a:rPr lang="zh-CN" altLang="en-US" dirty="0">
                <a:latin typeface="黑体" pitchFamily="49" charset="-122"/>
                <a:ea typeface="黑体" pitchFamily="49" charset="-122"/>
                <a:sym typeface="Symbol" pitchFamily="18" charset="2"/>
              </a:rPr>
              <a:t>（</a:t>
            </a:r>
            <a:r>
              <a:rPr lang="zh-CN" altLang="en-US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  <a:sym typeface="Symbol" pitchFamily="18" charset="2"/>
              </a:rPr>
              <a:t></a:t>
            </a:r>
            <a:r>
              <a:rPr lang="zh-CN" altLang="en-US" dirty="0">
                <a:latin typeface="黑体" pitchFamily="49" charset="-122"/>
                <a:ea typeface="黑体" pitchFamily="49" charset="-122"/>
                <a:sym typeface="Symbol" pitchFamily="18" charset="2"/>
              </a:rPr>
              <a:t>）</a:t>
            </a:r>
            <a:r>
              <a:rPr lang="zh-CN" altLang="en-US" dirty="0">
                <a:solidFill>
                  <a:schemeClr val="hlink"/>
                </a:solidFill>
                <a:latin typeface="黑体" pitchFamily="49" charset="-122"/>
                <a:ea typeface="黑体" pitchFamily="49" charset="-122"/>
                <a:sym typeface="Symbol" pitchFamily="18" charset="2"/>
              </a:rPr>
              <a:t>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实际工资（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W/P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）</a:t>
            </a:r>
            <a:r>
              <a:rPr lang="zh-CN" altLang="en-US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  <a:sym typeface="Symbol" pitchFamily="18" charset="2"/>
              </a:rPr>
              <a:t>不变</a:t>
            </a:r>
            <a:endParaRPr lang="en-US" altLang="zh-CN" dirty="0">
              <a:latin typeface="黑体" pitchFamily="49" charset="-122"/>
              <a:ea typeface="黑体" pitchFamily="49" charset="-122"/>
              <a:sym typeface="Symbol" pitchFamily="18" charset="2"/>
            </a:endParaRPr>
          </a:p>
          <a:p>
            <a:pPr indent="325438">
              <a:lnSpc>
                <a:spcPct val="150000"/>
              </a:lnSpc>
              <a:buClr>
                <a:srgbClr val="FF0000"/>
              </a:buClr>
            </a:pPr>
            <a:r>
              <a:rPr lang="zh-CN" altLang="en-US" dirty="0">
                <a:latin typeface="黑体" pitchFamily="49" charset="-122"/>
                <a:ea typeface="黑体" pitchFamily="49" charset="-122"/>
                <a:sym typeface="Symbol" pitchFamily="18" charset="2"/>
              </a:rPr>
              <a:t></a:t>
            </a:r>
            <a:r>
              <a:rPr lang="zh-CN" altLang="en-US" dirty="0">
                <a:latin typeface="黑体" pitchFamily="49" charset="-122"/>
                <a:ea typeface="黑体" pitchFamily="49" charset="-122"/>
                <a:sym typeface="Monotype Sorts" pitchFamily="2" charset="2"/>
              </a:rPr>
              <a:t>劳动力市场</a:t>
            </a:r>
            <a:r>
              <a:rPr lang="zh-CN" altLang="en-US" dirty="0">
                <a:latin typeface="黑体" pitchFamily="49" charset="-122"/>
                <a:ea typeface="黑体" pitchFamily="49" charset="-122"/>
                <a:sym typeface="Symbol" pitchFamily="18" charset="2"/>
              </a:rPr>
              <a:t>就业水平</a:t>
            </a:r>
            <a:r>
              <a:rPr lang="zh-CN" altLang="en-US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  <a:sym typeface="Symbol" pitchFamily="18" charset="2"/>
              </a:rPr>
              <a:t>不变</a:t>
            </a:r>
            <a:r>
              <a:rPr lang="zh-CN" altLang="en-US" dirty="0">
                <a:solidFill>
                  <a:schemeClr val="hlink"/>
                </a:solidFill>
                <a:latin typeface="黑体" pitchFamily="49" charset="-122"/>
                <a:ea typeface="黑体" pitchFamily="49" charset="-122"/>
                <a:sym typeface="Symbol" pitchFamily="18" charset="2"/>
              </a:rPr>
              <a:t>实际</a:t>
            </a:r>
            <a:r>
              <a:rPr lang="en-US" altLang="zh-CN" dirty="0">
                <a:solidFill>
                  <a:schemeClr val="hlink"/>
                </a:solidFill>
                <a:latin typeface="黑体" pitchFamily="49" charset="-122"/>
                <a:ea typeface="黑体" pitchFamily="49" charset="-122"/>
                <a:sym typeface="Symbol" pitchFamily="18" charset="2"/>
              </a:rPr>
              <a:t>GDP</a:t>
            </a:r>
            <a:r>
              <a:rPr lang="zh-CN" altLang="en-US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  <a:sym typeface="Symbol" pitchFamily="18" charset="2"/>
              </a:rPr>
              <a:t>不变</a:t>
            </a:r>
            <a:endParaRPr lang="zh-CN" altLang="en-US" dirty="0">
              <a:latin typeface="黑体" pitchFamily="49" charset="-122"/>
              <a:ea typeface="黑体" pitchFamily="49" charset="-122"/>
              <a:sym typeface="Symbol" pitchFamily="18" charset="2"/>
            </a:endParaRPr>
          </a:p>
        </p:txBody>
      </p:sp>
    </p:spTree>
    <p:custDataLst>
      <p:tags r:id="rId2"/>
    </p:custData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326" grpId="0" animBg="1"/>
      <p:bldP spid="13325" grpId="0" animBg="1"/>
      <p:bldP spid="13329" grpId="0"/>
      <p:bldP spid="2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演示文稿1_02"/>
          <p:cNvPicPr>
            <a:picLocks noChangeAspect="1"/>
          </p:cNvPicPr>
          <p:nvPr/>
        </p:nvPicPr>
        <p:blipFill>
          <a:blip r:embed="rId3" cstate="print">
            <a:lum bright="-30000" contrast="54000"/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558290" y="518795"/>
            <a:ext cx="2468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gradFill>
                  <a:gsLst>
                    <a:gs pos="0">
                      <a:srgbClr val="23607C"/>
                    </a:gs>
                    <a:gs pos="100000">
                      <a:srgbClr val="0C364F"/>
                    </a:gs>
                  </a:gsLst>
                  <a:lin scaled="1"/>
                </a:gradFill>
                <a:latin typeface="黑体" panose="02010609060101010101" pitchFamily="49" charset="-122"/>
                <a:ea typeface="黑体" panose="02010609060101010101" pitchFamily="49" charset="-122"/>
              </a:rPr>
              <a:t>经济学导论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05460" y="469265"/>
            <a:ext cx="745490" cy="744220"/>
            <a:chOff x="796" y="739"/>
            <a:chExt cx="1174" cy="1172"/>
          </a:xfrm>
        </p:grpSpPr>
        <p:sp>
          <p:nvSpPr>
            <p:cNvPr id="4" name="椭圆 3"/>
            <p:cNvSpPr/>
            <p:nvPr/>
          </p:nvSpPr>
          <p:spPr>
            <a:xfrm>
              <a:off x="796" y="739"/>
              <a:ext cx="1175" cy="1173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63500">
              <a:solidFill>
                <a:srgbClr val="F9C4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940" y="904"/>
              <a:ext cx="886" cy="844"/>
            </a:xfrm>
            <a:prstGeom prst="ellipse">
              <a:avLst/>
            </a:prstGeom>
            <a:solidFill>
              <a:srgbClr val="BFD3D1"/>
            </a:solidFill>
            <a:ln>
              <a:solidFill>
                <a:srgbClr val="BFD3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7879080" y="2152650"/>
            <a:ext cx="3230880" cy="2553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第十章</a:t>
            </a:r>
          </a:p>
          <a:p>
            <a:pPr algn="ctr"/>
            <a:r>
              <a:rPr lang="en-US" altLang="zh-CN" sz="8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-END-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/>
              <a:t>36</a:t>
            </a:fld>
            <a:endParaRPr lang="zh-CN" altLang="en-US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页脚占位符 12"/>
          <p:cNvSpPr>
            <a:spLocks noGrp="1"/>
          </p:cNvSpPr>
          <p:nvPr>
            <p:ph type="ftr" sz="quarter" idx="11"/>
          </p:nvPr>
        </p:nvSpPr>
        <p:spPr>
          <a:xfrm>
            <a:off x="7980610" y="6314400"/>
            <a:ext cx="3960000" cy="316800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北京工商大学国际经管学院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488680" y="4705985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By: </a:t>
            </a:r>
            <a:r>
              <a:rPr lang="zh-CN" altLang="en-US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北京工商大学</a:t>
            </a:r>
          </a:p>
          <a:p>
            <a:r>
              <a:rPr lang="zh-CN" altLang="en-US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经济学导论课程组</a:t>
            </a:r>
          </a:p>
        </p:txBody>
      </p:sp>
      <p:pic>
        <p:nvPicPr>
          <p:cNvPr id="15" name="图片 14" descr="tim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76260" y="6219825"/>
            <a:ext cx="516890" cy="5054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266700"/>
            <a:ext cx="4378960" cy="672465"/>
            <a:chOff x="0" y="499"/>
            <a:chExt cx="6896" cy="1059"/>
          </a:xfrm>
        </p:grpSpPr>
        <p:sp>
          <p:nvSpPr>
            <p:cNvPr id="2" name="矩形 1"/>
            <p:cNvSpPr/>
            <p:nvPr/>
          </p:nvSpPr>
          <p:spPr>
            <a:xfrm>
              <a:off x="0" y="499"/>
              <a:ext cx="6896" cy="1059"/>
            </a:xfrm>
            <a:prstGeom prst="rect">
              <a:avLst/>
            </a:prstGeom>
            <a:solidFill>
              <a:srgbClr val="BFD3D1"/>
            </a:solidFill>
            <a:ln>
              <a:solidFill>
                <a:srgbClr val="BFD3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01" y="542"/>
              <a:ext cx="669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333300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lang="zh-CN" altLang="en-US" sz="3600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一、失业理论</a:t>
              </a:r>
            </a:p>
          </p:txBody>
        </p:sp>
      </p:grp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黑体" panose="02010609060101010101" pitchFamily="49" charset="-122"/>
                <a:ea typeface="黑体" panose="02010609060101010101" pitchFamily="49" charset="-122"/>
              </a:rPr>
              <a:pPr/>
              <a:t>4</a:t>
            </a:fld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0309860" y="1052830"/>
            <a:ext cx="735965" cy="700405"/>
          </a:xfrm>
          <a:prstGeom prst="rect">
            <a:avLst/>
          </a:prstGeom>
          <a:solidFill>
            <a:schemeClr val="accent1">
              <a:alpha val="0"/>
            </a:schemeClr>
          </a:solidFill>
          <a:ln w="88900">
            <a:solidFill>
              <a:srgbClr val="BFD3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689590" y="130175"/>
            <a:ext cx="1372870" cy="1306195"/>
          </a:xfrm>
          <a:prstGeom prst="rect">
            <a:avLst/>
          </a:prstGeom>
          <a:solidFill>
            <a:schemeClr val="accent1">
              <a:alpha val="0"/>
            </a:schemeClr>
          </a:solidFill>
          <a:ln w="88900">
            <a:solidFill>
              <a:srgbClr val="F9C4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414EB1-9DB9-9FB9-1701-931CFF90E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527" y="185525"/>
            <a:ext cx="6576298" cy="53941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776F00E-EA3C-FFF7-EB1C-41F70B9D5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050" y="3025206"/>
            <a:ext cx="9334500" cy="26098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9128B97-AC09-3316-9A92-4C7541B68E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92" y="1052831"/>
            <a:ext cx="3362208" cy="57655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12607622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266700"/>
            <a:ext cx="4378960" cy="672465"/>
            <a:chOff x="0" y="499"/>
            <a:chExt cx="6896" cy="1059"/>
          </a:xfrm>
        </p:grpSpPr>
        <p:sp>
          <p:nvSpPr>
            <p:cNvPr id="2" name="矩形 1"/>
            <p:cNvSpPr/>
            <p:nvPr/>
          </p:nvSpPr>
          <p:spPr>
            <a:xfrm>
              <a:off x="0" y="499"/>
              <a:ext cx="6896" cy="1059"/>
            </a:xfrm>
            <a:prstGeom prst="rect">
              <a:avLst/>
            </a:prstGeom>
            <a:solidFill>
              <a:srgbClr val="BFD3D1"/>
            </a:solidFill>
            <a:ln>
              <a:solidFill>
                <a:srgbClr val="BFD3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01" y="542"/>
              <a:ext cx="669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333300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lang="zh-CN" altLang="en-US" sz="3600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一、失业理论</a:t>
              </a:r>
            </a:p>
          </p:txBody>
        </p:sp>
      </p:grp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黑体" panose="02010609060101010101" pitchFamily="49" charset="-122"/>
                <a:ea typeface="黑体" panose="02010609060101010101" pitchFamily="49" charset="-122"/>
              </a:rPr>
              <a:pPr/>
              <a:t>5</a:t>
            </a:fld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1160" y="1261745"/>
            <a:ext cx="2214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>
                <a:srgbClr val="333300"/>
              </a:buClr>
              <a:buSzTx/>
              <a:buFont typeface="Wingdings" panose="05000000000000000000" pitchFamily="2" charset="2"/>
              <a:buNone/>
              <a:defRPr/>
            </a:pPr>
            <a:r>
              <a:rPr lang="zh-CN" altLang="en-US" sz="2000" kern="0" noProof="0" dirty="0">
                <a:ln>
                  <a:noFill/>
                </a:ln>
                <a:solidFill>
                  <a:srgbClr val="3333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（一）失业的概述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1160" y="1972310"/>
            <a:ext cx="2976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>
                <a:srgbClr val="333300"/>
              </a:buClr>
              <a:buSzTx/>
              <a:buFont typeface="Wingdings" panose="05000000000000000000" pitchFamily="2" charset="2"/>
              <a:buNone/>
              <a:defRPr/>
            </a:pPr>
            <a:r>
              <a:rPr lang="zh-CN" altLang="en-US" sz="2000" kern="0" noProof="0" dirty="0">
                <a:ln>
                  <a:noFill/>
                </a:ln>
                <a:solidFill>
                  <a:srgbClr val="3333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（二）失业的经济学解释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91160" y="2704465"/>
            <a:ext cx="2214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>
                <a:srgbClr val="333300"/>
              </a:buClr>
              <a:buSzTx/>
              <a:buFont typeface="Wingdings" panose="05000000000000000000" pitchFamily="2" charset="2"/>
              <a:buNone/>
              <a:defRPr/>
            </a:pPr>
            <a:r>
              <a:rPr lang="zh-CN" altLang="en-US" sz="2000" kern="0" noProof="0" dirty="0">
                <a:ln>
                  <a:noFill/>
                </a:ln>
                <a:solidFill>
                  <a:srgbClr val="3333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（三）失业的影响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91160" y="3451860"/>
            <a:ext cx="2214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>
                <a:srgbClr val="333300"/>
              </a:buClr>
              <a:buSzTx/>
              <a:buFont typeface="Wingdings" panose="05000000000000000000" pitchFamily="2" charset="2"/>
              <a:buNone/>
              <a:defRPr/>
            </a:pPr>
            <a:r>
              <a:rPr lang="zh-CN" altLang="en-US" sz="2000" kern="0" noProof="0" dirty="0">
                <a:ln>
                  <a:noFill/>
                </a:ln>
                <a:solidFill>
                  <a:srgbClr val="3333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（四）自然失业率</a:t>
            </a:r>
          </a:p>
        </p:txBody>
      </p:sp>
      <p:sp>
        <p:nvSpPr>
          <p:cNvPr id="29" name="矩形 28"/>
          <p:cNvSpPr/>
          <p:nvPr/>
        </p:nvSpPr>
        <p:spPr>
          <a:xfrm>
            <a:off x="10309860" y="1052830"/>
            <a:ext cx="735965" cy="700405"/>
          </a:xfrm>
          <a:prstGeom prst="rect">
            <a:avLst/>
          </a:prstGeom>
          <a:solidFill>
            <a:schemeClr val="accent1">
              <a:alpha val="0"/>
            </a:schemeClr>
          </a:solidFill>
          <a:ln w="88900">
            <a:solidFill>
              <a:srgbClr val="BFD3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689590" y="130175"/>
            <a:ext cx="1372870" cy="1306195"/>
          </a:xfrm>
          <a:prstGeom prst="rect">
            <a:avLst/>
          </a:prstGeom>
          <a:solidFill>
            <a:schemeClr val="accent1">
              <a:alpha val="0"/>
            </a:schemeClr>
          </a:solidFill>
          <a:ln w="88900">
            <a:solidFill>
              <a:srgbClr val="F9C4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098" name="Picture 2" descr="https://timgsa.baidu.com/timg?image&amp;quality=80&amp;size=b9999_10000&amp;sec=1600660851059&amp;di=d24958271382482b9f5d7e4d0305695f&amp;imgtype=0&amp;src=http%3A%2F%2Fp0.ifengimg.com%2Fpmop%2F2018%2F0305%2FA1472868FEED062788EA338C57293A138C5CE3C5_size34_w480_h253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22806" y="966470"/>
            <a:ext cx="6999689" cy="3689421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黑体" panose="02010609060101010101" pitchFamily="49" charset="-122"/>
                <a:ea typeface="黑体" panose="02010609060101010101" pitchFamily="49" charset="-122"/>
              </a:rPr>
              <a:pPr/>
              <a:t>6</a:t>
            </a:fld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1320" y="1291893"/>
            <a:ext cx="2646878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>
                <a:srgbClr val="333300"/>
              </a:buClr>
              <a:buSzTx/>
              <a:buFont typeface="Wingdings" panose="05000000000000000000" pitchFamily="2" charset="2"/>
              <a:buNone/>
              <a:defRPr/>
            </a:pPr>
            <a:r>
              <a:rPr lang="zh-CN" altLang="en-US" sz="2400" kern="0" noProof="0" dirty="0">
                <a:ln>
                  <a:noFill/>
                </a:ln>
                <a:solidFill>
                  <a:srgbClr val="3333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（一）</a:t>
            </a:r>
            <a:r>
              <a:rPr lang="zh-CN" altLang="en-US" sz="2400" kern="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失业的概述</a:t>
            </a:r>
          </a:p>
        </p:txBody>
      </p:sp>
      <p:grpSp>
        <p:nvGrpSpPr>
          <p:cNvPr id="2" name="组合 4"/>
          <p:cNvGrpSpPr/>
          <p:nvPr/>
        </p:nvGrpSpPr>
        <p:grpSpPr>
          <a:xfrm>
            <a:off x="0" y="266700"/>
            <a:ext cx="4378960" cy="672465"/>
            <a:chOff x="0" y="499"/>
            <a:chExt cx="6896" cy="1059"/>
          </a:xfrm>
        </p:grpSpPr>
        <p:sp>
          <p:nvSpPr>
            <p:cNvPr id="8" name="矩形 7"/>
            <p:cNvSpPr/>
            <p:nvPr/>
          </p:nvSpPr>
          <p:spPr>
            <a:xfrm>
              <a:off x="0" y="499"/>
              <a:ext cx="6896" cy="1059"/>
            </a:xfrm>
            <a:prstGeom prst="rect">
              <a:avLst/>
            </a:prstGeom>
            <a:solidFill>
              <a:srgbClr val="BFD3D1"/>
            </a:solidFill>
            <a:ln>
              <a:solidFill>
                <a:srgbClr val="BFD3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01" y="542"/>
              <a:ext cx="669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333300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lang="zh-CN" altLang="en-US" sz="3600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一、失业理论</a:t>
              </a:r>
            </a:p>
          </p:txBody>
        </p:sp>
      </p:grpSp>
      <p:sp>
        <p:nvSpPr>
          <p:cNvPr id="29" name="矩形 28"/>
          <p:cNvSpPr/>
          <p:nvPr/>
        </p:nvSpPr>
        <p:spPr>
          <a:xfrm>
            <a:off x="10309860" y="1052830"/>
            <a:ext cx="735965" cy="700405"/>
          </a:xfrm>
          <a:prstGeom prst="rect">
            <a:avLst/>
          </a:prstGeom>
          <a:solidFill>
            <a:schemeClr val="accent1">
              <a:alpha val="0"/>
            </a:schemeClr>
          </a:solidFill>
          <a:ln w="88900">
            <a:solidFill>
              <a:srgbClr val="BFD3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689590" y="130175"/>
            <a:ext cx="1372870" cy="1306195"/>
          </a:xfrm>
          <a:prstGeom prst="rect">
            <a:avLst/>
          </a:prstGeom>
          <a:solidFill>
            <a:schemeClr val="accent1">
              <a:alpha val="0"/>
            </a:schemeClr>
          </a:solidFill>
          <a:ln w="88900">
            <a:solidFill>
              <a:srgbClr val="F9C4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1199" y="1803641"/>
            <a:ext cx="9608023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5000"/>
              </a:lnSpc>
              <a:spcBef>
                <a:spcPct val="0"/>
              </a:spcBef>
            </a:pP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1.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失业：</a:t>
            </a: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凡在一定年龄范围内愿意工作而没有工作，并正在寻找工作的人都是失业。</a:t>
            </a:r>
            <a:endParaRPr lang="zh-CN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1642395" y="2448375"/>
            <a:ext cx="7505629" cy="504825"/>
          </a:xfrm>
          <a:prstGeom prst="rect">
            <a:avLst/>
          </a:prstGeom>
          <a:solidFill>
            <a:schemeClr val="bg1"/>
          </a:solidFill>
          <a:ln w="3175" cap="sq">
            <a:noFill/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rgbClr val="336600"/>
              </a:buClr>
              <a:buSzPct val="95000"/>
              <a:buFont typeface="Wingdings" pitchFamily="2" charset="2"/>
              <a:buNone/>
            </a:pPr>
            <a:r>
              <a:rPr lang="zh-CN" altLang="en-US" sz="2000" b="1" dirty="0">
                <a:latin typeface="黑体" pitchFamily="49" charset="-122"/>
                <a:ea typeface="黑体" pitchFamily="49" charset="-122"/>
              </a:rPr>
              <a:t>我国目前劳动年龄范围的下限为</a:t>
            </a:r>
            <a:r>
              <a:rPr lang="en-US" altLang="zh-CN" sz="2000" b="1" dirty="0">
                <a:latin typeface="黑体" pitchFamily="49" charset="-122"/>
                <a:ea typeface="黑体" pitchFamily="49" charset="-122"/>
              </a:rPr>
              <a:t>16</a:t>
            </a:r>
            <a:r>
              <a:rPr lang="zh-CN" altLang="en-US" sz="2000" b="1" dirty="0">
                <a:latin typeface="黑体" pitchFamily="49" charset="-122"/>
                <a:ea typeface="黑体" pitchFamily="49" charset="-122"/>
              </a:rPr>
              <a:t>岁</a:t>
            </a:r>
            <a:r>
              <a:rPr lang="en-US" altLang="zh-CN" sz="2000" b="1" dirty="0">
                <a:latin typeface="黑体" pitchFamily="49" charset="-122"/>
                <a:ea typeface="黑体" pitchFamily="49" charset="-122"/>
              </a:rPr>
              <a:t>,</a:t>
            </a:r>
            <a:r>
              <a:rPr lang="zh-CN" altLang="en-US" sz="2000" b="1" dirty="0">
                <a:latin typeface="黑体" pitchFamily="49" charset="-122"/>
                <a:ea typeface="黑体" pitchFamily="49" charset="-122"/>
              </a:rPr>
              <a:t>上限为男</a:t>
            </a:r>
            <a:r>
              <a:rPr lang="en-US" altLang="zh-CN" sz="2000" b="1" dirty="0">
                <a:latin typeface="黑体" pitchFamily="49" charset="-122"/>
                <a:ea typeface="黑体" pitchFamily="49" charset="-122"/>
              </a:rPr>
              <a:t>59</a:t>
            </a:r>
            <a:r>
              <a:rPr lang="zh-CN" altLang="en-US" sz="2000" b="1" dirty="0">
                <a:latin typeface="黑体" pitchFamily="49" charset="-122"/>
                <a:ea typeface="黑体" pitchFamily="49" charset="-122"/>
              </a:rPr>
              <a:t>岁</a:t>
            </a:r>
            <a:r>
              <a:rPr lang="en-US" altLang="zh-CN" sz="2000" b="1" dirty="0">
                <a:latin typeface="黑体" pitchFamily="49" charset="-122"/>
                <a:ea typeface="黑体" pitchFamily="49" charset="-122"/>
              </a:rPr>
              <a:t>,</a:t>
            </a:r>
            <a:r>
              <a:rPr lang="zh-CN" altLang="en-US" sz="2000" b="1" dirty="0">
                <a:latin typeface="黑体" pitchFamily="49" charset="-122"/>
                <a:ea typeface="黑体" pitchFamily="49" charset="-122"/>
              </a:rPr>
              <a:t>女</a:t>
            </a:r>
            <a:r>
              <a:rPr lang="en-US" altLang="zh-CN" sz="2000" b="1" dirty="0">
                <a:latin typeface="黑体" pitchFamily="49" charset="-122"/>
                <a:ea typeface="黑体" pitchFamily="49" charset="-122"/>
              </a:rPr>
              <a:t>54</a:t>
            </a:r>
            <a:r>
              <a:rPr lang="zh-CN" altLang="en-US" sz="2000" b="1" dirty="0">
                <a:latin typeface="黑体" pitchFamily="49" charset="-122"/>
                <a:ea typeface="黑体" pitchFamily="49" charset="-122"/>
              </a:rPr>
              <a:t>岁。</a:t>
            </a:r>
          </a:p>
        </p:txBody>
      </p:sp>
      <p:graphicFrame>
        <p:nvGraphicFramePr>
          <p:cNvPr id="5" name="Object 8"/>
          <p:cNvGraphicFramePr>
            <a:graphicFrameLocks noChangeAspect="1"/>
          </p:cNvGraphicFramePr>
          <p:nvPr/>
        </p:nvGraphicFramePr>
        <p:xfrm>
          <a:off x="5263012" y="545910"/>
          <a:ext cx="4126648" cy="9050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3" name="公式" r:id="rId4" imgW="2298600" imgH="634680" progId="Equations">
                  <p:embed/>
                </p:oleObj>
              </mc:Choice>
              <mc:Fallback>
                <p:oleObj name="公式" r:id="rId4" imgW="2298600" imgH="634680" progId="Equations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3012" y="545910"/>
                        <a:ext cx="4126648" cy="905003"/>
                      </a:xfrm>
                      <a:prstGeom prst="rect">
                        <a:avLst/>
                      </a:prstGeom>
                      <a:solidFill>
                        <a:srgbClr val="C0C0C0">
                          <a:alpha val="39999"/>
                        </a:srgbClr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F3B90165-8C5B-0590-3D42-0F5C6BA52046}"/>
              </a:ext>
            </a:extLst>
          </p:cNvPr>
          <p:cNvSpPr/>
          <p:nvPr/>
        </p:nvSpPr>
        <p:spPr>
          <a:xfrm>
            <a:off x="591200" y="3118936"/>
            <a:ext cx="10229200" cy="470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5000"/>
              </a:lnSpc>
              <a:spcBef>
                <a:spcPct val="0"/>
              </a:spcBef>
            </a:pP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2.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失业的特点：</a:t>
            </a: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流动性大、一部分人长期失业、群体异质性（性别、人种、年龄、学历）</a:t>
            </a:r>
            <a:endParaRPr lang="zh-CN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C48F84-0506-A988-2C12-9864CE8E42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5120" y="3667140"/>
            <a:ext cx="5100177" cy="2644950"/>
          </a:xfrm>
          <a:prstGeom prst="rect">
            <a:avLst/>
          </a:prstGeom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4003B08E-8F4B-CDEC-C683-1A7FB10C0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203145" y="1861820"/>
            <a:ext cx="11607855" cy="4478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2"/>
    </p:custData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黑体" panose="02010609060101010101" pitchFamily="49" charset="-122"/>
                <a:ea typeface="黑体" panose="02010609060101010101" pitchFamily="49" charset="-122"/>
              </a:rPr>
              <a:pPr/>
              <a:t>7</a:t>
            </a:fld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0" y="266700"/>
            <a:ext cx="4378960" cy="672465"/>
            <a:chOff x="0" y="499"/>
            <a:chExt cx="6896" cy="1059"/>
          </a:xfrm>
        </p:grpSpPr>
        <p:sp>
          <p:nvSpPr>
            <p:cNvPr id="8" name="矩形 7"/>
            <p:cNvSpPr/>
            <p:nvPr/>
          </p:nvSpPr>
          <p:spPr>
            <a:xfrm>
              <a:off x="0" y="499"/>
              <a:ext cx="6896" cy="1059"/>
            </a:xfrm>
            <a:prstGeom prst="rect">
              <a:avLst/>
            </a:prstGeom>
            <a:solidFill>
              <a:srgbClr val="BFD3D1"/>
            </a:solidFill>
            <a:ln>
              <a:solidFill>
                <a:srgbClr val="BFD3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01" y="542"/>
              <a:ext cx="669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333300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lang="zh-CN" altLang="en-US" sz="3600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一、失业理论</a:t>
              </a:r>
            </a:p>
          </p:txBody>
        </p:sp>
      </p:grpSp>
      <p:sp>
        <p:nvSpPr>
          <p:cNvPr id="29" name="矩形 28"/>
          <p:cNvSpPr/>
          <p:nvPr/>
        </p:nvSpPr>
        <p:spPr>
          <a:xfrm>
            <a:off x="10309860" y="1052830"/>
            <a:ext cx="735965" cy="700405"/>
          </a:xfrm>
          <a:prstGeom prst="rect">
            <a:avLst/>
          </a:prstGeom>
          <a:solidFill>
            <a:schemeClr val="accent1">
              <a:alpha val="0"/>
            </a:schemeClr>
          </a:solidFill>
          <a:ln w="88900">
            <a:solidFill>
              <a:srgbClr val="BFD3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689590" y="130175"/>
            <a:ext cx="1372870" cy="1306195"/>
          </a:xfrm>
          <a:prstGeom prst="rect">
            <a:avLst/>
          </a:prstGeom>
          <a:solidFill>
            <a:schemeClr val="accent1">
              <a:alpha val="0"/>
            </a:schemeClr>
          </a:solidFill>
          <a:ln w="88900">
            <a:solidFill>
              <a:srgbClr val="F9C4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245660" y="2759691"/>
            <a:ext cx="513165" cy="860425"/>
          </a:xfrm>
          <a:prstGeom prst="rect">
            <a:avLst/>
          </a:prstGeom>
          <a:solidFill>
            <a:srgbClr val="FFC000">
              <a:alpha val="72000"/>
            </a:srgbClr>
          </a:solidFill>
          <a:ln w="3175">
            <a:solidFill>
              <a:schemeClr val="accent1"/>
            </a:solidFill>
            <a:prstDash val="dash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失业</a:t>
            </a: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759630" y="3828764"/>
            <a:ext cx="1778853" cy="461665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 w="3175">
            <a:solidFill>
              <a:schemeClr val="accent1"/>
            </a:solidFill>
            <a:prstDash val="dash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周期性失业</a:t>
            </a:r>
          </a:p>
        </p:txBody>
      </p:sp>
      <p:cxnSp>
        <p:nvCxnSpPr>
          <p:cNvPr id="20" name="AutoShape 19"/>
          <p:cNvCxnSpPr>
            <a:cxnSpLocks noChangeShapeType="1"/>
            <a:stCxn id="17" idx="3"/>
            <a:endCxn id="19" idx="1"/>
          </p:cNvCxnSpPr>
          <p:nvPr/>
        </p:nvCxnSpPr>
        <p:spPr bwMode="auto">
          <a:xfrm>
            <a:off x="758825" y="3189904"/>
            <a:ext cx="805" cy="869693"/>
          </a:xfrm>
          <a:prstGeom prst="straightConnector1">
            <a:avLst/>
          </a:prstGeom>
          <a:noFill/>
          <a:ln w="3175">
            <a:solidFill>
              <a:schemeClr val="accent1"/>
            </a:solidFill>
            <a:prstDash val="dash"/>
            <a:round/>
            <a:headEnd/>
            <a:tailEnd/>
          </a:ln>
        </p:spPr>
      </p:cxnSp>
      <p:sp>
        <p:nvSpPr>
          <p:cNvPr id="21" name="Text Box 21"/>
          <p:cNvSpPr txBox="1">
            <a:spLocks noChangeArrowheads="1"/>
          </p:cNvSpPr>
          <p:nvPr/>
        </p:nvSpPr>
        <p:spPr bwMode="auto">
          <a:xfrm>
            <a:off x="764274" y="2019869"/>
            <a:ext cx="1787857" cy="461665"/>
          </a:xfrm>
          <a:prstGeom prst="rect">
            <a:avLst/>
          </a:prstGeom>
          <a:solidFill>
            <a:srgbClr val="92D050">
              <a:alpha val="55000"/>
            </a:srgbClr>
          </a:solidFill>
          <a:ln w="3175">
            <a:solidFill>
              <a:schemeClr val="accent1"/>
            </a:solidFill>
            <a:prstDash val="dash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自然失业率</a:t>
            </a:r>
          </a:p>
        </p:txBody>
      </p:sp>
      <p:cxnSp>
        <p:nvCxnSpPr>
          <p:cNvPr id="22" name="AutoShape 22"/>
          <p:cNvCxnSpPr>
            <a:cxnSpLocks noChangeShapeType="1"/>
            <a:stCxn id="17" idx="3"/>
            <a:endCxn id="21" idx="1"/>
          </p:cNvCxnSpPr>
          <p:nvPr/>
        </p:nvCxnSpPr>
        <p:spPr bwMode="auto">
          <a:xfrm flipV="1">
            <a:off x="758825" y="2250702"/>
            <a:ext cx="5449" cy="939202"/>
          </a:xfrm>
          <a:prstGeom prst="straightConnector1">
            <a:avLst/>
          </a:prstGeom>
          <a:noFill/>
          <a:ln w="3175">
            <a:solidFill>
              <a:schemeClr val="accent1"/>
            </a:solidFill>
            <a:prstDash val="dash"/>
            <a:round/>
            <a:headEnd/>
            <a:tailEnd/>
          </a:ln>
        </p:spPr>
      </p:cxnSp>
      <p:sp>
        <p:nvSpPr>
          <p:cNvPr id="23" name="Text Box 23"/>
          <p:cNvSpPr txBox="1">
            <a:spLocks noChangeArrowheads="1"/>
          </p:cNvSpPr>
          <p:nvPr/>
        </p:nvSpPr>
        <p:spPr bwMode="auto">
          <a:xfrm>
            <a:off x="2524219" y="2689178"/>
            <a:ext cx="1829417" cy="461665"/>
          </a:xfrm>
          <a:prstGeom prst="rect">
            <a:avLst/>
          </a:prstGeom>
          <a:solidFill>
            <a:srgbClr val="FF0000">
              <a:alpha val="31000"/>
            </a:srgbClr>
          </a:solidFill>
          <a:ln w="3175">
            <a:solidFill>
              <a:schemeClr val="accent1"/>
            </a:solidFill>
            <a:prstDash val="dash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结构性失业</a:t>
            </a:r>
          </a:p>
        </p:txBody>
      </p:sp>
      <p:cxnSp>
        <p:nvCxnSpPr>
          <p:cNvPr id="24" name="AutoShape 24"/>
          <p:cNvCxnSpPr>
            <a:cxnSpLocks noChangeShapeType="1"/>
          </p:cNvCxnSpPr>
          <p:nvPr/>
        </p:nvCxnSpPr>
        <p:spPr bwMode="auto">
          <a:xfrm>
            <a:off x="2552132" y="2347415"/>
            <a:ext cx="13647" cy="464024"/>
          </a:xfrm>
          <a:prstGeom prst="straightConnector1">
            <a:avLst/>
          </a:prstGeom>
          <a:noFill/>
          <a:ln w="3175">
            <a:solidFill>
              <a:schemeClr val="accent1"/>
            </a:solidFill>
            <a:prstDash val="dash"/>
            <a:round/>
            <a:headEnd/>
            <a:tailEnd/>
          </a:ln>
        </p:spPr>
      </p:cxnSp>
      <p:sp>
        <p:nvSpPr>
          <p:cNvPr id="25" name="Text Box 25"/>
          <p:cNvSpPr txBox="1">
            <a:spLocks noChangeArrowheads="1"/>
          </p:cNvSpPr>
          <p:nvPr/>
        </p:nvSpPr>
        <p:spPr bwMode="auto">
          <a:xfrm>
            <a:off x="2510572" y="1332933"/>
            <a:ext cx="1788473" cy="461665"/>
          </a:xfrm>
          <a:prstGeom prst="rect">
            <a:avLst/>
          </a:prstGeom>
          <a:solidFill>
            <a:srgbClr val="92D050">
              <a:alpha val="55000"/>
            </a:srgbClr>
          </a:solidFill>
          <a:ln w="3175">
            <a:solidFill>
              <a:srgbClr val="92D050"/>
            </a:solidFill>
            <a:prstDash val="dash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摩擦性失业</a:t>
            </a:r>
          </a:p>
        </p:txBody>
      </p:sp>
      <p:cxnSp>
        <p:nvCxnSpPr>
          <p:cNvPr id="26" name="AutoShape 26"/>
          <p:cNvCxnSpPr>
            <a:cxnSpLocks noChangeShapeType="1"/>
          </p:cNvCxnSpPr>
          <p:nvPr/>
        </p:nvCxnSpPr>
        <p:spPr bwMode="auto">
          <a:xfrm flipH="1" flipV="1">
            <a:off x="2537866" y="1345403"/>
            <a:ext cx="17297" cy="842179"/>
          </a:xfrm>
          <a:prstGeom prst="straightConnector1">
            <a:avLst/>
          </a:prstGeom>
          <a:noFill/>
          <a:ln w="3175">
            <a:solidFill>
              <a:schemeClr val="accent1"/>
            </a:solidFill>
            <a:prstDash val="dash"/>
            <a:round/>
            <a:headEnd/>
            <a:tailEnd/>
          </a:ln>
        </p:spPr>
      </p:cxnSp>
      <p:grpSp>
        <p:nvGrpSpPr>
          <p:cNvPr id="31" name="组合 30"/>
          <p:cNvGrpSpPr/>
          <p:nvPr/>
        </p:nvGrpSpPr>
        <p:grpSpPr>
          <a:xfrm>
            <a:off x="4203511" y="239152"/>
            <a:ext cx="7650866" cy="1826519"/>
            <a:chOff x="7190226" y="2122458"/>
            <a:chExt cx="3939653" cy="2206347"/>
          </a:xfrm>
          <a:solidFill>
            <a:srgbClr val="92D050">
              <a:alpha val="55000"/>
            </a:srgbClr>
          </a:solidFill>
        </p:grpSpPr>
        <p:sp>
          <p:nvSpPr>
            <p:cNvPr id="30" name="任意多边形 29"/>
            <p:cNvSpPr/>
            <p:nvPr/>
          </p:nvSpPr>
          <p:spPr>
            <a:xfrm>
              <a:off x="7354761" y="2122458"/>
              <a:ext cx="3580742" cy="2206347"/>
            </a:xfrm>
            <a:custGeom>
              <a:avLst/>
              <a:gdLst>
                <a:gd name="connsiteX0" fmla="*/ 1064525 w 2784143"/>
                <a:gd name="connsiteY0" fmla="*/ 1596788 h 1651379"/>
                <a:gd name="connsiteX1" fmla="*/ 1064525 w 2784143"/>
                <a:gd name="connsiteY1" fmla="*/ 1596788 h 1651379"/>
                <a:gd name="connsiteX2" fmla="*/ 641445 w 2784143"/>
                <a:gd name="connsiteY2" fmla="*/ 1610436 h 1651379"/>
                <a:gd name="connsiteX3" fmla="*/ 423081 w 2784143"/>
                <a:gd name="connsiteY3" fmla="*/ 1637732 h 1651379"/>
                <a:gd name="connsiteX4" fmla="*/ 259307 w 2784143"/>
                <a:gd name="connsiteY4" fmla="*/ 1596788 h 1651379"/>
                <a:gd name="connsiteX5" fmla="*/ 218364 w 2784143"/>
                <a:gd name="connsiteY5" fmla="*/ 1555845 h 1651379"/>
                <a:gd name="connsiteX6" fmla="*/ 163773 w 2784143"/>
                <a:gd name="connsiteY6" fmla="*/ 1419368 h 1651379"/>
                <a:gd name="connsiteX7" fmla="*/ 150125 w 2784143"/>
                <a:gd name="connsiteY7" fmla="*/ 1310185 h 1651379"/>
                <a:gd name="connsiteX8" fmla="*/ 122830 w 2784143"/>
                <a:gd name="connsiteY8" fmla="*/ 1228299 h 1651379"/>
                <a:gd name="connsiteX9" fmla="*/ 109182 w 2784143"/>
                <a:gd name="connsiteY9" fmla="*/ 1187356 h 1651379"/>
                <a:gd name="connsiteX10" fmla="*/ 95534 w 2784143"/>
                <a:gd name="connsiteY10" fmla="*/ 1119117 h 1651379"/>
                <a:gd name="connsiteX11" fmla="*/ 40943 w 2784143"/>
                <a:gd name="connsiteY11" fmla="*/ 996287 h 1651379"/>
                <a:gd name="connsiteX12" fmla="*/ 13648 w 2784143"/>
                <a:gd name="connsiteY12" fmla="*/ 900753 h 1651379"/>
                <a:gd name="connsiteX13" fmla="*/ 0 w 2784143"/>
                <a:gd name="connsiteY13" fmla="*/ 859809 h 1651379"/>
                <a:gd name="connsiteX14" fmla="*/ 40943 w 2784143"/>
                <a:gd name="connsiteY14" fmla="*/ 600502 h 1651379"/>
                <a:gd name="connsiteX15" fmla="*/ 54591 w 2784143"/>
                <a:gd name="connsiteY15" fmla="*/ 559559 h 1651379"/>
                <a:gd name="connsiteX16" fmla="*/ 81887 w 2784143"/>
                <a:gd name="connsiteY16" fmla="*/ 518615 h 1651379"/>
                <a:gd name="connsiteX17" fmla="*/ 109182 w 2784143"/>
                <a:gd name="connsiteY17" fmla="*/ 436729 h 1651379"/>
                <a:gd name="connsiteX18" fmla="*/ 122830 w 2784143"/>
                <a:gd name="connsiteY18" fmla="*/ 395785 h 1651379"/>
                <a:gd name="connsiteX19" fmla="*/ 163773 w 2784143"/>
                <a:gd name="connsiteY19" fmla="*/ 341194 h 1651379"/>
                <a:gd name="connsiteX20" fmla="*/ 177421 w 2784143"/>
                <a:gd name="connsiteY20" fmla="*/ 300251 h 1651379"/>
                <a:gd name="connsiteX21" fmla="*/ 259307 w 2784143"/>
                <a:gd name="connsiteY21" fmla="*/ 218365 h 1651379"/>
                <a:gd name="connsiteX22" fmla="*/ 368490 w 2784143"/>
                <a:gd name="connsiteY22" fmla="*/ 163774 h 1651379"/>
                <a:gd name="connsiteX23" fmla="*/ 559558 w 2784143"/>
                <a:gd name="connsiteY23" fmla="*/ 122830 h 1651379"/>
                <a:gd name="connsiteX24" fmla="*/ 668740 w 2784143"/>
                <a:gd name="connsiteY24" fmla="*/ 109182 h 1651379"/>
                <a:gd name="connsiteX25" fmla="*/ 832513 w 2784143"/>
                <a:gd name="connsiteY25" fmla="*/ 95535 h 1651379"/>
                <a:gd name="connsiteX26" fmla="*/ 873457 w 2784143"/>
                <a:gd name="connsiteY26" fmla="*/ 81887 h 1651379"/>
                <a:gd name="connsiteX27" fmla="*/ 1037230 w 2784143"/>
                <a:gd name="connsiteY27" fmla="*/ 54591 h 1651379"/>
                <a:gd name="connsiteX28" fmla="*/ 1119116 w 2784143"/>
                <a:gd name="connsiteY28" fmla="*/ 27296 h 1651379"/>
                <a:gd name="connsiteX29" fmla="*/ 1392072 w 2784143"/>
                <a:gd name="connsiteY29" fmla="*/ 0 h 1651379"/>
                <a:gd name="connsiteX30" fmla="*/ 1828800 w 2784143"/>
                <a:gd name="connsiteY30" fmla="*/ 13648 h 1651379"/>
                <a:gd name="connsiteX31" fmla="*/ 1910687 w 2784143"/>
                <a:gd name="connsiteY31" fmla="*/ 27296 h 1651379"/>
                <a:gd name="connsiteX32" fmla="*/ 2101755 w 2784143"/>
                <a:gd name="connsiteY32" fmla="*/ 54591 h 1651379"/>
                <a:gd name="connsiteX33" fmla="*/ 2251881 w 2784143"/>
                <a:gd name="connsiteY33" fmla="*/ 81887 h 1651379"/>
                <a:gd name="connsiteX34" fmla="*/ 2388358 w 2784143"/>
                <a:gd name="connsiteY34" fmla="*/ 136478 h 1651379"/>
                <a:gd name="connsiteX35" fmla="*/ 2442949 w 2784143"/>
                <a:gd name="connsiteY35" fmla="*/ 150126 h 1651379"/>
                <a:gd name="connsiteX36" fmla="*/ 2524836 w 2784143"/>
                <a:gd name="connsiteY36" fmla="*/ 177421 h 1651379"/>
                <a:gd name="connsiteX37" fmla="*/ 2606722 w 2784143"/>
                <a:gd name="connsiteY37" fmla="*/ 232012 h 1651379"/>
                <a:gd name="connsiteX38" fmla="*/ 2674961 w 2784143"/>
                <a:gd name="connsiteY38" fmla="*/ 313899 h 1651379"/>
                <a:gd name="connsiteX39" fmla="*/ 2743200 w 2784143"/>
                <a:gd name="connsiteY39" fmla="*/ 518615 h 1651379"/>
                <a:gd name="connsiteX40" fmla="*/ 2770495 w 2784143"/>
                <a:gd name="connsiteY40" fmla="*/ 600502 h 1651379"/>
                <a:gd name="connsiteX41" fmla="*/ 2784143 w 2784143"/>
                <a:gd name="connsiteY41" fmla="*/ 641445 h 1651379"/>
                <a:gd name="connsiteX42" fmla="*/ 2770495 w 2784143"/>
                <a:gd name="connsiteY42" fmla="*/ 791571 h 1651379"/>
                <a:gd name="connsiteX43" fmla="*/ 2756848 w 2784143"/>
                <a:gd name="connsiteY43" fmla="*/ 968991 h 1651379"/>
                <a:gd name="connsiteX44" fmla="*/ 2743200 w 2784143"/>
                <a:gd name="connsiteY44" fmla="*/ 1009935 h 1651379"/>
                <a:gd name="connsiteX45" fmla="*/ 2688609 w 2784143"/>
                <a:gd name="connsiteY45" fmla="*/ 1105469 h 1651379"/>
                <a:gd name="connsiteX46" fmla="*/ 2661313 w 2784143"/>
                <a:gd name="connsiteY46" fmla="*/ 1146412 h 1651379"/>
                <a:gd name="connsiteX47" fmla="*/ 2620370 w 2784143"/>
                <a:gd name="connsiteY47" fmla="*/ 1187356 h 1651379"/>
                <a:gd name="connsiteX48" fmla="*/ 2606722 w 2784143"/>
                <a:gd name="connsiteY48" fmla="*/ 1228299 h 1651379"/>
                <a:gd name="connsiteX49" fmla="*/ 2538484 w 2784143"/>
                <a:gd name="connsiteY49" fmla="*/ 1296538 h 1651379"/>
                <a:gd name="connsiteX50" fmla="*/ 2511188 w 2784143"/>
                <a:gd name="connsiteY50" fmla="*/ 1337481 h 1651379"/>
                <a:gd name="connsiteX51" fmla="*/ 2347415 w 2784143"/>
                <a:gd name="connsiteY51" fmla="*/ 1419368 h 1651379"/>
                <a:gd name="connsiteX52" fmla="*/ 2265528 w 2784143"/>
                <a:gd name="connsiteY52" fmla="*/ 1446663 h 1651379"/>
                <a:gd name="connsiteX53" fmla="*/ 2224585 w 2784143"/>
                <a:gd name="connsiteY53" fmla="*/ 1460311 h 1651379"/>
                <a:gd name="connsiteX54" fmla="*/ 2019869 w 2784143"/>
                <a:gd name="connsiteY54" fmla="*/ 1487606 h 1651379"/>
                <a:gd name="connsiteX55" fmla="*/ 1978925 w 2784143"/>
                <a:gd name="connsiteY55" fmla="*/ 1514902 h 1651379"/>
                <a:gd name="connsiteX56" fmla="*/ 1733266 w 2784143"/>
                <a:gd name="connsiteY56" fmla="*/ 1542197 h 1651379"/>
                <a:gd name="connsiteX57" fmla="*/ 1692322 w 2784143"/>
                <a:gd name="connsiteY57" fmla="*/ 1555845 h 1651379"/>
                <a:gd name="connsiteX58" fmla="*/ 1637731 w 2784143"/>
                <a:gd name="connsiteY58" fmla="*/ 1569493 h 1651379"/>
                <a:gd name="connsiteX59" fmla="*/ 1596788 w 2784143"/>
                <a:gd name="connsiteY59" fmla="*/ 1596788 h 1651379"/>
                <a:gd name="connsiteX60" fmla="*/ 1514901 w 2784143"/>
                <a:gd name="connsiteY60" fmla="*/ 1624084 h 1651379"/>
                <a:gd name="connsiteX61" fmla="*/ 1473958 w 2784143"/>
                <a:gd name="connsiteY61" fmla="*/ 1637732 h 1651379"/>
                <a:gd name="connsiteX62" fmla="*/ 1337481 w 2784143"/>
                <a:gd name="connsiteY62" fmla="*/ 1651379 h 1651379"/>
                <a:gd name="connsiteX63" fmla="*/ 1146412 w 2784143"/>
                <a:gd name="connsiteY63" fmla="*/ 1637732 h 1651379"/>
                <a:gd name="connsiteX64" fmla="*/ 1105469 w 2784143"/>
                <a:gd name="connsiteY64" fmla="*/ 1624084 h 1651379"/>
                <a:gd name="connsiteX65" fmla="*/ 1064525 w 2784143"/>
                <a:gd name="connsiteY65" fmla="*/ 1583141 h 1651379"/>
                <a:gd name="connsiteX66" fmla="*/ 1023582 w 2784143"/>
                <a:gd name="connsiteY66" fmla="*/ 1569493 h 1651379"/>
                <a:gd name="connsiteX67" fmla="*/ 928048 w 2784143"/>
                <a:gd name="connsiteY67" fmla="*/ 1555845 h 1651379"/>
                <a:gd name="connsiteX68" fmla="*/ 928048 w 2784143"/>
                <a:gd name="connsiteY68" fmla="*/ 1555845 h 165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2784143" h="1651379">
                  <a:moveTo>
                    <a:pt x="1064525" y="1596788"/>
                  </a:moveTo>
                  <a:lnTo>
                    <a:pt x="1064525" y="1596788"/>
                  </a:lnTo>
                  <a:lnTo>
                    <a:pt x="641445" y="1610436"/>
                  </a:lnTo>
                  <a:cubicBezTo>
                    <a:pt x="548692" y="1614961"/>
                    <a:pt x="506935" y="1623756"/>
                    <a:pt x="423081" y="1637732"/>
                  </a:cubicBezTo>
                  <a:cubicBezTo>
                    <a:pt x="351002" y="1628722"/>
                    <a:pt x="314924" y="1636514"/>
                    <a:pt x="259307" y="1596788"/>
                  </a:cubicBezTo>
                  <a:cubicBezTo>
                    <a:pt x="243601" y="1585570"/>
                    <a:pt x="232012" y="1569493"/>
                    <a:pt x="218364" y="1555845"/>
                  </a:cubicBezTo>
                  <a:cubicBezTo>
                    <a:pt x="200167" y="1510353"/>
                    <a:pt x="169850" y="1467986"/>
                    <a:pt x="163773" y="1419368"/>
                  </a:cubicBezTo>
                  <a:cubicBezTo>
                    <a:pt x="159224" y="1382974"/>
                    <a:pt x="157810" y="1346048"/>
                    <a:pt x="150125" y="1310185"/>
                  </a:cubicBezTo>
                  <a:cubicBezTo>
                    <a:pt x="144097" y="1282052"/>
                    <a:pt x="131928" y="1255594"/>
                    <a:pt x="122830" y="1228299"/>
                  </a:cubicBezTo>
                  <a:cubicBezTo>
                    <a:pt x="118281" y="1214651"/>
                    <a:pt x="112003" y="1201463"/>
                    <a:pt x="109182" y="1187356"/>
                  </a:cubicBezTo>
                  <a:cubicBezTo>
                    <a:pt x="104633" y="1164610"/>
                    <a:pt x="101637" y="1141496"/>
                    <a:pt x="95534" y="1119117"/>
                  </a:cubicBezTo>
                  <a:cubicBezTo>
                    <a:pt x="53282" y="964193"/>
                    <a:pt x="89769" y="1093936"/>
                    <a:pt x="40943" y="996287"/>
                  </a:cubicBezTo>
                  <a:cubicBezTo>
                    <a:pt x="30033" y="974468"/>
                    <a:pt x="19480" y="921165"/>
                    <a:pt x="13648" y="900753"/>
                  </a:cubicBezTo>
                  <a:cubicBezTo>
                    <a:pt x="9696" y="886920"/>
                    <a:pt x="4549" y="873457"/>
                    <a:pt x="0" y="859809"/>
                  </a:cubicBezTo>
                  <a:cubicBezTo>
                    <a:pt x="10433" y="745050"/>
                    <a:pt x="6397" y="704137"/>
                    <a:pt x="40943" y="600502"/>
                  </a:cubicBezTo>
                  <a:cubicBezTo>
                    <a:pt x="45492" y="586854"/>
                    <a:pt x="48157" y="572426"/>
                    <a:pt x="54591" y="559559"/>
                  </a:cubicBezTo>
                  <a:cubicBezTo>
                    <a:pt x="61927" y="544888"/>
                    <a:pt x="72788" y="532263"/>
                    <a:pt x="81887" y="518615"/>
                  </a:cubicBezTo>
                  <a:lnTo>
                    <a:pt x="109182" y="436729"/>
                  </a:lnTo>
                  <a:cubicBezTo>
                    <a:pt x="113731" y="423081"/>
                    <a:pt x="114198" y="407294"/>
                    <a:pt x="122830" y="395785"/>
                  </a:cubicBezTo>
                  <a:lnTo>
                    <a:pt x="163773" y="341194"/>
                  </a:lnTo>
                  <a:cubicBezTo>
                    <a:pt x="168322" y="327546"/>
                    <a:pt x="168589" y="311607"/>
                    <a:pt x="177421" y="300251"/>
                  </a:cubicBezTo>
                  <a:cubicBezTo>
                    <a:pt x="201120" y="269781"/>
                    <a:pt x="224781" y="235628"/>
                    <a:pt x="259307" y="218365"/>
                  </a:cubicBezTo>
                  <a:cubicBezTo>
                    <a:pt x="295701" y="200168"/>
                    <a:pt x="329015" y="173643"/>
                    <a:pt x="368490" y="163774"/>
                  </a:cubicBezTo>
                  <a:cubicBezTo>
                    <a:pt x="468700" y="138721"/>
                    <a:pt x="467089" y="136040"/>
                    <a:pt x="559558" y="122830"/>
                  </a:cubicBezTo>
                  <a:cubicBezTo>
                    <a:pt x="595867" y="117643"/>
                    <a:pt x="632245" y="112831"/>
                    <a:pt x="668740" y="109182"/>
                  </a:cubicBezTo>
                  <a:cubicBezTo>
                    <a:pt x="723248" y="103731"/>
                    <a:pt x="777922" y="100084"/>
                    <a:pt x="832513" y="95535"/>
                  </a:cubicBezTo>
                  <a:cubicBezTo>
                    <a:pt x="846161" y="90986"/>
                    <a:pt x="859350" y="84708"/>
                    <a:pt x="873457" y="81887"/>
                  </a:cubicBezTo>
                  <a:cubicBezTo>
                    <a:pt x="927726" y="71033"/>
                    <a:pt x="984726" y="72092"/>
                    <a:pt x="1037230" y="54591"/>
                  </a:cubicBezTo>
                  <a:cubicBezTo>
                    <a:pt x="1064525" y="45493"/>
                    <a:pt x="1090429" y="29503"/>
                    <a:pt x="1119116" y="27296"/>
                  </a:cubicBezTo>
                  <a:cubicBezTo>
                    <a:pt x="1328611" y="11181"/>
                    <a:pt x="1237818" y="22037"/>
                    <a:pt x="1392072" y="0"/>
                  </a:cubicBezTo>
                  <a:cubicBezTo>
                    <a:pt x="1537648" y="4549"/>
                    <a:pt x="1683354" y="5993"/>
                    <a:pt x="1828800" y="13648"/>
                  </a:cubicBezTo>
                  <a:cubicBezTo>
                    <a:pt x="1856434" y="15102"/>
                    <a:pt x="1883321" y="23191"/>
                    <a:pt x="1910687" y="27296"/>
                  </a:cubicBezTo>
                  <a:lnTo>
                    <a:pt x="2101755" y="54591"/>
                  </a:lnTo>
                  <a:cubicBezTo>
                    <a:pt x="2213807" y="91942"/>
                    <a:pt x="2035841" y="35593"/>
                    <a:pt x="2251881" y="81887"/>
                  </a:cubicBezTo>
                  <a:cubicBezTo>
                    <a:pt x="2366469" y="106441"/>
                    <a:pt x="2298557" y="102802"/>
                    <a:pt x="2388358" y="136478"/>
                  </a:cubicBezTo>
                  <a:cubicBezTo>
                    <a:pt x="2405921" y="143064"/>
                    <a:pt x="2424983" y="144736"/>
                    <a:pt x="2442949" y="150126"/>
                  </a:cubicBezTo>
                  <a:cubicBezTo>
                    <a:pt x="2470508" y="158394"/>
                    <a:pt x="2524836" y="177421"/>
                    <a:pt x="2524836" y="177421"/>
                  </a:cubicBezTo>
                  <a:cubicBezTo>
                    <a:pt x="2552131" y="195618"/>
                    <a:pt x="2588525" y="204717"/>
                    <a:pt x="2606722" y="232012"/>
                  </a:cubicBezTo>
                  <a:cubicBezTo>
                    <a:pt x="2644724" y="289015"/>
                    <a:pt x="2622419" y="261357"/>
                    <a:pt x="2674961" y="313899"/>
                  </a:cubicBezTo>
                  <a:lnTo>
                    <a:pt x="2743200" y="518615"/>
                  </a:lnTo>
                  <a:lnTo>
                    <a:pt x="2770495" y="600502"/>
                  </a:lnTo>
                  <a:lnTo>
                    <a:pt x="2784143" y="641445"/>
                  </a:lnTo>
                  <a:cubicBezTo>
                    <a:pt x="2779594" y="691487"/>
                    <a:pt x="2774668" y="741496"/>
                    <a:pt x="2770495" y="791571"/>
                  </a:cubicBezTo>
                  <a:cubicBezTo>
                    <a:pt x="2765569" y="850681"/>
                    <a:pt x="2764205" y="910134"/>
                    <a:pt x="2756848" y="968991"/>
                  </a:cubicBezTo>
                  <a:cubicBezTo>
                    <a:pt x="2755064" y="983266"/>
                    <a:pt x="2746689" y="995978"/>
                    <a:pt x="2743200" y="1009935"/>
                  </a:cubicBezTo>
                  <a:cubicBezTo>
                    <a:pt x="2721276" y="1097631"/>
                    <a:pt x="2752430" y="1062922"/>
                    <a:pt x="2688609" y="1105469"/>
                  </a:cubicBezTo>
                  <a:cubicBezTo>
                    <a:pt x="2679510" y="1119117"/>
                    <a:pt x="2671814" y="1133811"/>
                    <a:pt x="2661313" y="1146412"/>
                  </a:cubicBezTo>
                  <a:cubicBezTo>
                    <a:pt x="2648957" y="1161239"/>
                    <a:pt x="2631076" y="1171297"/>
                    <a:pt x="2620370" y="1187356"/>
                  </a:cubicBezTo>
                  <a:cubicBezTo>
                    <a:pt x="2612390" y="1199326"/>
                    <a:pt x="2613156" y="1215432"/>
                    <a:pt x="2606722" y="1228299"/>
                  </a:cubicBezTo>
                  <a:cubicBezTo>
                    <a:pt x="2583976" y="1273791"/>
                    <a:pt x="2579427" y="1269242"/>
                    <a:pt x="2538484" y="1296538"/>
                  </a:cubicBezTo>
                  <a:cubicBezTo>
                    <a:pt x="2529385" y="1310186"/>
                    <a:pt x="2523532" y="1326680"/>
                    <a:pt x="2511188" y="1337481"/>
                  </a:cubicBezTo>
                  <a:cubicBezTo>
                    <a:pt x="2446065" y="1394463"/>
                    <a:pt x="2424723" y="1393599"/>
                    <a:pt x="2347415" y="1419368"/>
                  </a:cubicBezTo>
                  <a:lnTo>
                    <a:pt x="2265528" y="1446663"/>
                  </a:lnTo>
                  <a:cubicBezTo>
                    <a:pt x="2251880" y="1451212"/>
                    <a:pt x="2238860" y="1458527"/>
                    <a:pt x="2224585" y="1460311"/>
                  </a:cubicBezTo>
                  <a:cubicBezTo>
                    <a:pt x="2083483" y="1477949"/>
                    <a:pt x="2151712" y="1468772"/>
                    <a:pt x="2019869" y="1487606"/>
                  </a:cubicBezTo>
                  <a:cubicBezTo>
                    <a:pt x="2006221" y="1496705"/>
                    <a:pt x="1993596" y="1507566"/>
                    <a:pt x="1978925" y="1514902"/>
                  </a:cubicBezTo>
                  <a:cubicBezTo>
                    <a:pt x="1913801" y="1547464"/>
                    <a:pt x="1758851" y="1540491"/>
                    <a:pt x="1733266" y="1542197"/>
                  </a:cubicBezTo>
                  <a:cubicBezTo>
                    <a:pt x="1719618" y="1546746"/>
                    <a:pt x="1706155" y="1551893"/>
                    <a:pt x="1692322" y="1555845"/>
                  </a:cubicBezTo>
                  <a:cubicBezTo>
                    <a:pt x="1674287" y="1560998"/>
                    <a:pt x="1654971" y="1562104"/>
                    <a:pt x="1637731" y="1569493"/>
                  </a:cubicBezTo>
                  <a:cubicBezTo>
                    <a:pt x="1622655" y="1575954"/>
                    <a:pt x="1611777" y="1590126"/>
                    <a:pt x="1596788" y="1596788"/>
                  </a:cubicBezTo>
                  <a:cubicBezTo>
                    <a:pt x="1570496" y="1608473"/>
                    <a:pt x="1542197" y="1614985"/>
                    <a:pt x="1514901" y="1624084"/>
                  </a:cubicBezTo>
                  <a:cubicBezTo>
                    <a:pt x="1501253" y="1628633"/>
                    <a:pt x="1488273" y="1636301"/>
                    <a:pt x="1473958" y="1637732"/>
                  </a:cubicBezTo>
                  <a:lnTo>
                    <a:pt x="1337481" y="1651379"/>
                  </a:lnTo>
                  <a:cubicBezTo>
                    <a:pt x="1273791" y="1646830"/>
                    <a:pt x="1209827" y="1645192"/>
                    <a:pt x="1146412" y="1637732"/>
                  </a:cubicBezTo>
                  <a:cubicBezTo>
                    <a:pt x="1132125" y="1636051"/>
                    <a:pt x="1117439" y="1632064"/>
                    <a:pt x="1105469" y="1624084"/>
                  </a:cubicBezTo>
                  <a:cubicBezTo>
                    <a:pt x="1089410" y="1613378"/>
                    <a:pt x="1080584" y="1593847"/>
                    <a:pt x="1064525" y="1583141"/>
                  </a:cubicBezTo>
                  <a:cubicBezTo>
                    <a:pt x="1052555" y="1575161"/>
                    <a:pt x="1037625" y="1572614"/>
                    <a:pt x="1023582" y="1569493"/>
                  </a:cubicBezTo>
                  <a:cubicBezTo>
                    <a:pt x="958802" y="1555097"/>
                    <a:pt x="965817" y="1555845"/>
                    <a:pt x="928048" y="1555845"/>
                  </a:cubicBezTo>
                  <a:lnTo>
                    <a:pt x="928048" y="1555845"/>
                  </a:lnTo>
                </a:path>
              </a:pathLst>
            </a:custGeom>
            <a:grp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7190226" y="2316507"/>
              <a:ext cx="3939653" cy="14127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74320" indent="-274320" algn="ctr">
                <a:lnSpc>
                  <a:spcPct val="80000"/>
                </a:lnSpc>
                <a:buClr>
                  <a:srgbClr val="336600"/>
                </a:buClr>
                <a:buSzPct val="95000"/>
                <a:defRPr/>
              </a:pPr>
              <a:r>
                <a:rPr lang="en-US" altLang="zh-CN" sz="20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" pitchFamily="49" charset="-122"/>
                  <a:ea typeface="楷体" pitchFamily="49" charset="-122"/>
                </a:rPr>
                <a:t>1.</a:t>
              </a:r>
              <a:r>
                <a:rPr lang="en-US" altLang="en-US" sz="20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" pitchFamily="49" charset="-122"/>
                  <a:ea typeface="楷体" pitchFamily="49" charset="-122"/>
                </a:rPr>
                <a:t>摩擦性失业</a:t>
              </a:r>
              <a:r>
                <a:rPr lang="zh-CN" altLang="en-US" sz="20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" pitchFamily="49" charset="-122"/>
                  <a:ea typeface="楷体" pitchFamily="49" charset="-122"/>
                </a:rPr>
                <a:t>：</a:t>
              </a:r>
            </a:p>
            <a:p>
              <a:pPr marL="274320" indent="-274320" algn="ctr">
                <a:spcBef>
                  <a:spcPct val="50000"/>
                </a:spcBef>
                <a:buFont typeface="Wingdings" pitchFamily="2" charset="2"/>
                <a:buChar char="l"/>
                <a:defRPr/>
              </a:pPr>
              <a:r>
                <a:rPr kumimoji="1" lang="zh-CN" altLang="en-US" b="1" dirty="0">
                  <a:latin typeface="楷体" pitchFamily="49" charset="-122"/>
                  <a:ea typeface="楷体" pitchFamily="49" charset="-122"/>
                </a:rPr>
                <a:t>在生产过程中由于难以避免的摩擦造成的短期、局部性失业。</a:t>
              </a:r>
              <a:r>
                <a:rPr kumimoji="1" lang="zh-CN" altLang="en-US" dirty="0">
                  <a:latin typeface="楷体" pitchFamily="49" charset="-122"/>
                  <a:ea typeface="楷体" pitchFamily="49" charset="-122"/>
                </a:rPr>
                <a:t>     </a:t>
              </a:r>
            </a:p>
            <a:p>
              <a:pPr marL="274320" indent="-274320" algn="ctr">
                <a:spcBef>
                  <a:spcPct val="50000"/>
                </a:spcBef>
                <a:buFont typeface="Wingdings" pitchFamily="2" charset="2"/>
                <a:buChar char="l"/>
                <a:defRPr/>
              </a:pPr>
              <a:r>
                <a:rPr kumimoji="1" lang="zh-CN" altLang="en-US" b="1" dirty="0">
                  <a:latin typeface="楷体" pitchFamily="49" charset="-122"/>
                  <a:ea typeface="楷体" pitchFamily="49" charset="-122"/>
                </a:rPr>
                <a:t>劳动者转换工作寻找发挥特长和嗜好的工作需要时间。</a:t>
              </a:r>
              <a:endParaRPr kumimoji="1" lang="zh-CN" altLang="en-US" dirty="0">
                <a:latin typeface="楷体" pitchFamily="49" charset="-122"/>
                <a:ea typeface="楷体" pitchFamily="49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509668" y="2288281"/>
            <a:ext cx="7354785" cy="2311326"/>
            <a:chOff x="5301448" y="2163142"/>
            <a:chExt cx="6938611" cy="2311326"/>
          </a:xfrm>
        </p:grpSpPr>
        <p:grpSp>
          <p:nvGrpSpPr>
            <p:cNvPr id="32" name="组合 31"/>
            <p:cNvGrpSpPr/>
            <p:nvPr/>
          </p:nvGrpSpPr>
          <p:grpSpPr>
            <a:xfrm rot="21439004">
              <a:off x="5301448" y="2163142"/>
              <a:ext cx="6938611" cy="2304089"/>
              <a:chOff x="6961504" y="1923010"/>
              <a:chExt cx="3956705" cy="2304089"/>
            </a:xfrm>
          </p:grpSpPr>
          <p:sp>
            <p:nvSpPr>
              <p:cNvPr id="33" name="任意多边形 32"/>
              <p:cNvSpPr/>
              <p:nvPr/>
            </p:nvSpPr>
            <p:spPr>
              <a:xfrm rot="295322">
                <a:off x="6961504" y="1923010"/>
                <a:ext cx="3786396" cy="2304089"/>
              </a:xfrm>
              <a:custGeom>
                <a:avLst/>
                <a:gdLst>
                  <a:gd name="connsiteX0" fmla="*/ 1064525 w 2784143"/>
                  <a:gd name="connsiteY0" fmla="*/ 1596788 h 1651379"/>
                  <a:gd name="connsiteX1" fmla="*/ 1064525 w 2784143"/>
                  <a:gd name="connsiteY1" fmla="*/ 1596788 h 1651379"/>
                  <a:gd name="connsiteX2" fmla="*/ 641445 w 2784143"/>
                  <a:gd name="connsiteY2" fmla="*/ 1610436 h 1651379"/>
                  <a:gd name="connsiteX3" fmla="*/ 423081 w 2784143"/>
                  <a:gd name="connsiteY3" fmla="*/ 1637732 h 1651379"/>
                  <a:gd name="connsiteX4" fmla="*/ 259307 w 2784143"/>
                  <a:gd name="connsiteY4" fmla="*/ 1596788 h 1651379"/>
                  <a:gd name="connsiteX5" fmla="*/ 218364 w 2784143"/>
                  <a:gd name="connsiteY5" fmla="*/ 1555845 h 1651379"/>
                  <a:gd name="connsiteX6" fmla="*/ 163773 w 2784143"/>
                  <a:gd name="connsiteY6" fmla="*/ 1419368 h 1651379"/>
                  <a:gd name="connsiteX7" fmla="*/ 150125 w 2784143"/>
                  <a:gd name="connsiteY7" fmla="*/ 1310185 h 1651379"/>
                  <a:gd name="connsiteX8" fmla="*/ 122830 w 2784143"/>
                  <a:gd name="connsiteY8" fmla="*/ 1228299 h 1651379"/>
                  <a:gd name="connsiteX9" fmla="*/ 109182 w 2784143"/>
                  <a:gd name="connsiteY9" fmla="*/ 1187356 h 1651379"/>
                  <a:gd name="connsiteX10" fmla="*/ 95534 w 2784143"/>
                  <a:gd name="connsiteY10" fmla="*/ 1119117 h 1651379"/>
                  <a:gd name="connsiteX11" fmla="*/ 40943 w 2784143"/>
                  <a:gd name="connsiteY11" fmla="*/ 996287 h 1651379"/>
                  <a:gd name="connsiteX12" fmla="*/ 13648 w 2784143"/>
                  <a:gd name="connsiteY12" fmla="*/ 900753 h 1651379"/>
                  <a:gd name="connsiteX13" fmla="*/ 0 w 2784143"/>
                  <a:gd name="connsiteY13" fmla="*/ 859809 h 1651379"/>
                  <a:gd name="connsiteX14" fmla="*/ 40943 w 2784143"/>
                  <a:gd name="connsiteY14" fmla="*/ 600502 h 1651379"/>
                  <a:gd name="connsiteX15" fmla="*/ 54591 w 2784143"/>
                  <a:gd name="connsiteY15" fmla="*/ 559559 h 1651379"/>
                  <a:gd name="connsiteX16" fmla="*/ 81887 w 2784143"/>
                  <a:gd name="connsiteY16" fmla="*/ 518615 h 1651379"/>
                  <a:gd name="connsiteX17" fmla="*/ 109182 w 2784143"/>
                  <a:gd name="connsiteY17" fmla="*/ 436729 h 1651379"/>
                  <a:gd name="connsiteX18" fmla="*/ 122830 w 2784143"/>
                  <a:gd name="connsiteY18" fmla="*/ 395785 h 1651379"/>
                  <a:gd name="connsiteX19" fmla="*/ 163773 w 2784143"/>
                  <a:gd name="connsiteY19" fmla="*/ 341194 h 1651379"/>
                  <a:gd name="connsiteX20" fmla="*/ 177421 w 2784143"/>
                  <a:gd name="connsiteY20" fmla="*/ 300251 h 1651379"/>
                  <a:gd name="connsiteX21" fmla="*/ 259307 w 2784143"/>
                  <a:gd name="connsiteY21" fmla="*/ 218365 h 1651379"/>
                  <a:gd name="connsiteX22" fmla="*/ 368490 w 2784143"/>
                  <a:gd name="connsiteY22" fmla="*/ 163774 h 1651379"/>
                  <a:gd name="connsiteX23" fmla="*/ 559558 w 2784143"/>
                  <a:gd name="connsiteY23" fmla="*/ 122830 h 1651379"/>
                  <a:gd name="connsiteX24" fmla="*/ 668740 w 2784143"/>
                  <a:gd name="connsiteY24" fmla="*/ 109182 h 1651379"/>
                  <a:gd name="connsiteX25" fmla="*/ 832513 w 2784143"/>
                  <a:gd name="connsiteY25" fmla="*/ 95535 h 1651379"/>
                  <a:gd name="connsiteX26" fmla="*/ 873457 w 2784143"/>
                  <a:gd name="connsiteY26" fmla="*/ 81887 h 1651379"/>
                  <a:gd name="connsiteX27" fmla="*/ 1037230 w 2784143"/>
                  <a:gd name="connsiteY27" fmla="*/ 54591 h 1651379"/>
                  <a:gd name="connsiteX28" fmla="*/ 1119116 w 2784143"/>
                  <a:gd name="connsiteY28" fmla="*/ 27296 h 1651379"/>
                  <a:gd name="connsiteX29" fmla="*/ 1392072 w 2784143"/>
                  <a:gd name="connsiteY29" fmla="*/ 0 h 1651379"/>
                  <a:gd name="connsiteX30" fmla="*/ 1828800 w 2784143"/>
                  <a:gd name="connsiteY30" fmla="*/ 13648 h 1651379"/>
                  <a:gd name="connsiteX31" fmla="*/ 1910687 w 2784143"/>
                  <a:gd name="connsiteY31" fmla="*/ 27296 h 1651379"/>
                  <a:gd name="connsiteX32" fmla="*/ 2101755 w 2784143"/>
                  <a:gd name="connsiteY32" fmla="*/ 54591 h 1651379"/>
                  <a:gd name="connsiteX33" fmla="*/ 2251881 w 2784143"/>
                  <a:gd name="connsiteY33" fmla="*/ 81887 h 1651379"/>
                  <a:gd name="connsiteX34" fmla="*/ 2388358 w 2784143"/>
                  <a:gd name="connsiteY34" fmla="*/ 136478 h 1651379"/>
                  <a:gd name="connsiteX35" fmla="*/ 2442949 w 2784143"/>
                  <a:gd name="connsiteY35" fmla="*/ 150126 h 1651379"/>
                  <a:gd name="connsiteX36" fmla="*/ 2524836 w 2784143"/>
                  <a:gd name="connsiteY36" fmla="*/ 177421 h 1651379"/>
                  <a:gd name="connsiteX37" fmla="*/ 2606722 w 2784143"/>
                  <a:gd name="connsiteY37" fmla="*/ 232012 h 1651379"/>
                  <a:gd name="connsiteX38" fmla="*/ 2674961 w 2784143"/>
                  <a:gd name="connsiteY38" fmla="*/ 313899 h 1651379"/>
                  <a:gd name="connsiteX39" fmla="*/ 2743200 w 2784143"/>
                  <a:gd name="connsiteY39" fmla="*/ 518615 h 1651379"/>
                  <a:gd name="connsiteX40" fmla="*/ 2770495 w 2784143"/>
                  <a:gd name="connsiteY40" fmla="*/ 600502 h 1651379"/>
                  <a:gd name="connsiteX41" fmla="*/ 2784143 w 2784143"/>
                  <a:gd name="connsiteY41" fmla="*/ 641445 h 1651379"/>
                  <a:gd name="connsiteX42" fmla="*/ 2770495 w 2784143"/>
                  <a:gd name="connsiteY42" fmla="*/ 791571 h 1651379"/>
                  <a:gd name="connsiteX43" fmla="*/ 2756848 w 2784143"/>
                  <a:gd name="connsiteY43" fmla="*/ 968991 h 1651379"/>
                  <a:gd name="connsiteX44" fmla="*/ 2743200 w 2784143"/>
                  <a:gd name="connsiteY44" fmla="*/ 1009935 h 1651379"/>
                  <a:gd name="connsiteX45" fmla="*/ 2688609 w 2784143"/>
                  <a:gd name="connsiteY45" fmla="*/ 1105469 h 1651379"/>
                  <a:gd name="connsiteX46" fmla="*/ 2661313 w 2784143"/>
                  <a:gd name="connsiteY46" fmla="*/ 1146412 h 1651379"/>
                  <a:gd name="connsiteX47" fmla="*/ 2620370 w 2784143"/>
                  <a:gd name="connsiteY47" fmla="*/ 1187356 h 1651379"/>
                  <a:gd name="connsiteX48" fmla="*/ 2606722 w 2784143"/>
                  <a:gd name="connsiteY48" fmla="*/ 1228299 h 1651379"/>
                  <a:gd name="connsiteX49" fmla="*/ 2538484 w 2784143"/>
                  <a:gd name="connsiteY49" fmla="*/ 1296538 h 1651379"/>
                  <a:gd name="connsiteX50" fmla="*/ 2511188 w 2784143"/>
                  <a:gd name="connsiteY50" fmla="*/ 1337481 h 1651379"/>
                  <a:gd name="connsiteX51" fmla="*/ 2347415 w 2784143"/>
                  <a:gd name="connsiteY51" fmla="*/ 1419368 h 1651379"/>
                  <a:gd name="connsiteX52" fmla="*/ 2265528 w 2784143"/>
                  <a:gd name="connsiteY52" fmla="*/ 1446663 h 1651379"/>
                  <a:gd name="connsiteX53" fmla="*/ 2224585 w 2784143"/>
                  <a:gd name="connsiteY53" fmla="*/ 1460311 h 1651379"/>
                  <a:gd name="connsiteX54" fmla="*/ 2019869 w 2784143"/>
                  <a:gd name="connsiteY54" fmla="*/ 1487606 h 1651379"/>
                  <a:gd name="connsiteX55" fmla="*/ 1978925 w 2784143"/>
                  <a:gd name="connsiteY55" fmla="*/ 1514902 h 1651379"/>
                  <a:gd name="connsiteX56" fmla="*/ 1733266 w 2784143"/>
                  <a:gd name="connsiteY56" fmla="*/ 1542197 h 1651379"/>
                  <a:gd name="connsiteX57" fmla="*/ 1692322 w 2784143"/>
                  <a:gd name="connsiteY57" fmla="*/ 1555845 h 1651379"/>
                  <a:gd name="connsiteX58" fmla="*/ 1637731 w 2784143"/>
                  <a:gd name="connsiteY58" fmla="*/ 1569493 h 1651379"/>
                  <a:gd name="connsiteX59" fmla="*/ 1596788 w 2784143"/>
                  <a:gd name="connsiteY59" fmla="*/ 1596788 h 1651379"/>
                  <a:gd name="connsiteX60" fmla="*/ 1514901 w 2784143"/>
                  <a:gd name="connsiteY60" fmla="*/ 1624084 h 1651379"/>
                  <a:gd name="connsiteX61" fmla="*/ 1473958 w 2784143"/>
                  <a:gd name="connsiteY61" fmla="*/ 1637732 h 1651379"/>
                  <a:gd name="connsiteX62" fmla="*/ 1337481 w 2784143"/>
                  <a:gd name="connsiteY62" fmla="*/ 1651379 h 1651379"/>
                  <a:gd name="connsiteX63" fmla="*/ 1146412 w 2784143"/>
                  <a:gd name="connsiteY63" fmla="*/ 1637732 h 1651379"/>
                  <a:gd name="connsiteX64" fmla="*/ 1105469 w 2784143"/>
                  <a:gd name="connsiteY64" fmla="*/ 1624084 h 1651379"/>
                  <a:gd name="connsiteX65" fmla="*/ 1064525 w 2784143"/>
                  <a:gd name="connsiteY65" fmla="*/ 1583141 h 1651379"/>
                  <a:gd name="connsiteX66" fmla="*/ 1023582 w 2784143"/>
                  <a:gd name="connsiteY66" fmla="*/ 1569493 h 1651379"/>
                  <a:gd name="connsiteX67" fmla="*/ 928048 w 2784143"/>
                  <a:gd name="connsiteY67" fmla="*/ 1555845 h 1651379"/>
                  <a:gd name="connsiteX68" fmla="*/ 928048 w 2784143"/>
                  <a:gd name="connsiteY68" fmla="*/ 1555845 h 1651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2784143" h="1651379">
                    <a:moveTo>
                      <a:pt x="1064525" y="1596788"/>
                    </a:moveTo>
                    <a:lnTo>
                      <a:pt x="1064525" y="1596788"/>
                    </a:lnTo>
                    <a:lnTo>
                      <a:pt x="641445" y="1610436"/>
                    </a:lnTo>
                    <a:cubicBezTo>
                      <a:pt x="548692" y="1614961"/>
                      <a:pt x="506935" y="1623756"/>
                      <a:pt x="423081" y="1637732"/>
                    </a:cubicBezTo>
                    <a:cubicBezTo>
                      <a:pt x="351002" y="1628722"/>
                      <a:pt x="314924" y="1636514"/>
                      <a:pt x="259307" y="1596788"/>
                    </a:cubicBezTo>
                    <a:cubicBezTo>
                      <a:pt x="243601" y="1585570"/>
                      <a:pt x="232012" y="1569493"/>
                      <a:pt x="218364" y="1555845"/>
                    </a:cubicBezTo>
                    <a:cubicBezTo>
                      <a:pt x="200167" y="1510353"/>
                      <a:pt x="169850" y="1467986"/>
                      <a:pt x="163773" y="1419368"/>
                    </a:cubicBezTo>
                    <a:cubicBezTo>
                      <a:pt x="159224" y="1382974"/>
                      <a:pt x="157810" y="1346048"/>
                      <a:pt x="150125" y="1310185"/>
                    </a:cubicBezTo>
                    <a:cubicBezTo>
                      <a:pt x="144097" y="1282052"/>
                      <a:pt x="131928" y="1255594"/>
                      <a:pt x="122830" y="1228299"/>
                    </a:cubicBezTo>
                    <a:cubicBezTo>
                      <a:pt x="118281" y="1214651"/>
                      <a:pt x="112003" y="1201463"/>
                      <a:pt x="109182" y="1187356"/>
                    </a:cubicBezTo>
                    <a:cubicBezTo>
                      <a:pt x="104633" y="1164610"/>
                      <a:pt x="101637" y="1141496"/>
                      <a:pt x="95534" y="1119117"/>
                    </a:cubicBezTo>
                    <a:cubicBezTo>
                      <a:pt x="53282" y="964193"/>
                      <a:pt x="89769" y="1093936"/>
                      <a:pt x="40943" y="996287"/>
                    </a:cubicBezTo>
                    <a:cubicBezTo>
                      <a:pt x="30033" y="974468"/>
                      <a:pt x="19480" y="921165"/>
                      <a:pt x="13648" y="900753"/>
                    </a:cubicBezTo>
                    <a:cubicBezTo>
                      <a:pt x="9696" y="886920"/>
                      <a:pt x="4549" y="873457"/>
                      <a:pt x="0" y="859809"/>
                    </a:cubicBezTo>
                    <a:cubicBezTo>
                      <a:pt x="10433" y="745050"/>
                      <a:pt x="6397" y="704137"/>
                      <a:pt x="40943" y="600502"/>
                    </a:cubicBezTo>
                    <a:cubicBezTo>
                      <a:pt x="45492" y="586854"/>
                      <a:pt x="48157" y="572426"/>
                      <a:pt x="54591" y="559559"/>
                    </a:cubicBezTo>
                    <a:cubicBezTo>
                      <a:pt x="61927" y="544888"/>
                      <a:pt x="72788" y="532263"/>
                      <a:pt x="81887" y="518615"/>
                    </a:cubicBezTo>
                    <a:lnTo>
                      <a:pt x="109182" y="436729"/>
                    </a:lnTo>
                    <a:cubicBezTo>
                      <a:pt x="113731" y="423081"/>
                      <a:pt x="114198" y="407294"/>
                      <a:pt x="122830" y="395785"/>
                    </a:cubicBezTo>
                    <a:lnTo>
                      <a:pt x="163773" y="341194"/>
                    </a:lnTo>
                    <a:cubicBezTo>
                      <a:pt x="168322" y="327546"/>
                      <a:pt x="168589" y="311607"/>
                      <a:pt x="177421" y="300251"/>
                    </a:cubicBezTo>
                    <a:cubicBezTo>
                      <a:pt x="201120" y="269781"/>
                      <a:pt x="224781" y="235628"/>
                      <a:pt x="259307" y="218365"/>
                    </a:cubicBezTo>
                    <a:cubicBezTo>
                      <a:pt x="295701" y="200168"/>
                      <a:pt x="329015" y="173643"/>
                      <a:pt x="368490" y="163774"/>
                    </a:cubicBezTo>
                    <a:cubicBezTo>
                      <a:pt x="468700" y="138721"/>
                      <a:pt x="467089" y="136040"/>
                      <a:pt x="559558" y="122830"/>
                    </a:cubicBezTo>
                    <a:cubicBezTo>
                      <a:pt x="595867" y="117643"/>
                      <a:pt x="632245" y="112831"/>
                      <a:pt x="668740" y="109182"/>
                    </a:cubicBezTo>
                    <a:cubicBezTo>
                      <a:pt x="723248" y="103731"/>
                      <a:pt x="777922" y="100084"/>
                      <a:pt x="832513" y="95535"/>
                    </a:cubicBezTo>
                    <a:cubicBezTo>
                      <a:pt x="846161" y="90986"/>
                      <a:pt x="859350" y="84708"/>
                      <a:pt x="873457" y="81887"/>
                    </a:cubicBezTo>
                    <a:cubicBezTo>
                      <a:pt x="927726" y="71033"/>
                      <a:pt x="984726" y="72092"/>
                      <a:pt x="1037230" y="54591"/>
                    </a:cubicBezTo>
                    <a:cubicBezTo>
                      <a:pt x="1064525" y="45493"/>
                      <a:pt x="1090429" y="29503"/>
                      <a:pt x="1119116" y="27296"/>
                    </a:cubicBezTo>
                    <a:cubicBezTo>
                      <a:pt x="1328611" y="11181"/>
                      <a:pt x="1237818" y="22037"/>
                      <a:pt x="1392072" y="0"/>
                    </a:cubicBezTo>
                    <a:cubicBezTo>
                      <a:pt x="1537648" y="4549"/>
                      <a:pt x="1683354" y="5993"/>
                      <a:pt x="1828800" y="13648"/>
                    </a:cubicBezTo>
                    <a:cubicBezTo>
                      <a:pt x="1856434" y="15102"/>
                      <a:pt x="1883321" y="23191"/>
                      <a:pt x="1910687" y="27296"/>
                    </a:cubicBezTo>
                    <a:lnTo>
                      <a:pt x="2101755" y="54591"/>
                    </a:lnTo>
                    <a:cubicBezTo>
                      <a:pt x="2213807" y="91942"/>
                      <a:pt x="2035841" y="35593"/>
                      <a:pt x="2251881" y="81887"/>
                    </a:cubicBezTo>
                    <a:cubicBezTo>
                      <a:pt x="2366469" y="106441"/>
                      <a:pt x="2298557" y="102802"/>
                      <a:pt x="2388358" y="136478"/>
                    </a:cubicBezTo>
                    <a:cubicBezTo>
                      <a:pt x="2405921" y="143064"/>
                      <a:pt x="2424983" y="144736"/>
                      <a:pt x="2442949" y="150126"/>
                    </a:cubicBezTo>
                    <a:cubicBezTo>
                      <a:pt x="2470508" y="158394"/>
                      <a:pt x="2524836" y="177421"/>
                      <a:pt x="2524836" y="177421"/>
                    </a:cubicBezTo>
                    <a:cubicBezTo>
                      <a:pt x="2552131" y="195618"/>
                      <a:pt x="2588525" y="204717"/>
                      <a:pt x="2606722" y="232012"/>
                    </a:cubicBezTo>
                    <a:cubicBezTo>
                      <a:pt x="2644724" y="289015"/>
                      <a:pt x="2622419" y="261357"/>
                      <a:pt x="2674961" y="313899"/>
                    </a:cubicBezTo>
                    <a:lnTo>
                      <a:pt x="2743200" y="518615"/>
                    </a:lnTo>
                    <a:lnTo>
                      <a:pt x="2770495" y="600502"/>
                    </a:lnTo>
                    <a:lnTo>
                      <a:pt x="2784143" y="641445"/>
                    </a:lnTo>
                    <a:cubicBezTo>
                      <a:pt x="2779594" y="691487"/>
                      <a:pt x="2774668" y="741496"/>
                      <a:pt x="2770495" y="791571"/>
                    </a:cubicBezTo>
                    <a:cubicBezTo>
                      <a:pt x="2765569" y="850681"/>
                      <a:pt x="2764205" y="910134"/>
                      <a:pt x="2756848" y="968991"/>
                    </a:cubicBezTo>
                    <a:cubicBezTo>
                      <a:pt x="2755064" y="983266"/>
                      <a:pt x="2746689" y="995978"/>
                      <a:pt x="2743200" y="1009935"/>
                    </a:cubicBezTo>
                    <a:cubicBezTo>
                      <a:pt x="2721276" y="1097631"/>
                      <a:pt x="2752430" y="1062922"/>
                      <a:pt x="2688609" y="1105469"/>
                    </a:cubicBezTo>
                    <a:cubicBezTo>
                      <a:pt x="2679510" y="1119117"/>
                      <a:pt x="2671814" y="1133811"/>
                      <a:pt x="2661313" y="1146412"/>
                    </a:cubicBezTo>
                    <a:cubicBezTo>
                      <a:pt x="2648957" y="1161239"/>
                      <a:pt x="2631076" y="1171297"/>
                      <a:pt x="2620370" y="1187356"/>
                    </a:cubicBezTo>
                    <a:cubicBezTo>
                      <a:pt x="2612390" y="1199326"/>
                      <a:pt x="2613156" y="1215432"/>
                      <a:pt x="2606722" y="1228299"/>
                    </a:cubicBezTo>
                    <a:cubicBezTo>
                      <a:pt x="2583976" y="1273791"/>
                      <a:pt x="2579427" y="1269242"/>
                      <a:pt x="2538484" y="1296538"/>
                    </a:cubicBezTo>
                    <a:cubicBezTo>
                      <a:pt x="2529385" y="1310186"/>
                      <a:pt x="2523532" y="1326680"/>
                      <a:pt x="2511188" y="1337481"/>
                    </a:cubicBezTo>
                    <a:cubicBezTo>
                      <a:pt x="2446065" y="1394463"/>
                      <a:pt x="2424723" y="1393599"/>
                      <a:pt x="2347415" y="1419368"/>
                    </a:cubicBezTo>
                    <a:lnTo>
                      <a:pt x="2265528" y="1446663"/>
                    </a:lnTo>
                    <a:cubicBezTo>
                      <a:pt x="2251880" y="1451212"/>
                      <a:pt x="2238860" y="1458527"/>
                      <a:pt x="2224585" y="1460311"/>
                    </a:cubicBezTo>
                    <a:cubicBezTo>
                      <a:pt x="2083483" y="1477949"/>
                      <a:pt x="2151712" y="1468772"/>
                      <a:pt x="2019869" y="1487606"/>
                    </a:cubicBezTo>
                    <a:cubicBezTo>
                      <a:pt x="2006221" y="1496705"/>
                      <a:pt x="1993596" y="1507566"/>
                      <a:pt x="1978925" y="1514902"/>
                    </a:cubicBezTo>
                    <a:cubicBezTo>
                      <a:pt x="1913801" y="1547464"/>
                      <a:pt x="1758851" y="1540491"/>
                      <a:pt x="1733266" y="1542197"/>
                    </a:cubicBezTo>
                    <a:cubicBezTo>
                      <a:pt x="1719618" y="1546746"/>
                      <a:pt x="1706155" y="1551893"/>
                      <a:pt x="1692322" y="1555845"/>
                    </a:cubicBezTo>
                    <a:cubicBezTo>
                      <a:pt x="1674287" y="1560998"/>
                      <a:pt x="1654971" y="1562104"/>
                      <a:pt x="1637731" y="1569493"/>
                    </a:cubicBezTo>
                    <a:cubicBezTo>
                      <a:pt x="1622655" y="1575954"/>
                      <a:pt x="1611777" y="1590126"/>
                      <a:pt x="1596788" y="1596788"/>
                    </a:cubicBezTo>
                    <a:cubicBezTo>
                      <a:pt x="1570496" y="1608473"/>
                      <a:pt x="1542197" y="1614985"/>
                      <a:pt x="1514901" y="1624084"/>
                    </a:cubicBezTo>
                    <a:cubicBezTo>
                      <a:pt x="1501253" y="1628633"/>
                      <a:pt x="1488273" y="1636301"/>
                      <a:pt x="1473958" y="1637732"/>
                    </a:cubicBezTo>
                    <a:lnTo>
                      <a:pt x="1337481" y="1651379"/>
                    </a:lnTo>
                    <a:cubicBezTo>
                      <a:pt x="1273791" y="1646830"/>
                      <a:pt x="1209827" y="1645192"/>
                      <a:pt x="1146412" y="1637732"/>
                    </a:cubicBezTo>
                    <a:cubicBezTo>
                      <a:pt x="1132125" y="1636051"/>
                      <a:pt x="1117439" y="1632064"/>
                      <a:pt x="1105469" y="1624084"/>
                    </a:cubicBezTo>
                    <a:cubicBezTo>
                      <a:pt x="1089410" y="1613378"/>
                      <a:pt x="1080584" y="1593847"/>
                      <a:pt x="1064525" y="1583141"/>
                    </a:cubicBezTo>
                    <a:cubicBezTo>
                      <a:pt x="1052555" y="1575161"/>
                      <a:pt x="1037625" y="1572614"/>
                      <a:pt x="1023582" y="1569493"/>
                    </a:cubicBezTo>
                    <a:cubicBezTo>
                      <a:pt x="958802" y="1555097"/>
                      <a:pt x="965817" y="1555845"/>
                      <a:pt x="928048" y="1555845"/>
                    </a:cubicBezTo>
                    <a:lnTo>
                      <a:pt x="928048" y="1555845"/>
                    </a:lnTo>
                  </a:path>
                </a:pathLst>
              </a:custGeom>
              <a:solidFill>
                <a:srgbClr val="FF0000">
                  <a:alpha val="9000"/>
                </a:srgbClr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7497171" y="2265528"/>
                <a:ext cx="3421038" cy="3139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indent="-274320" algn="ctr">
                  <a:lnSpc>
                    <a:spcPct val="80000"/>
                  </a:lnSpc>
                  <a:buClr>
                    <a:srgbClr val="336600"/>
                  </a:buClr>
                  <a:buSzPct val="95000"/>
                  <a:defRPr/>
                </a:pPr>
                <a:endParaRPr kumimoji="1" lang="zh-CN" altLang="en-US" dirty="0">
                  <a:latin typeface="楷体" pitchFamily="49" charset="-122"/>
                  <a:ea typeface="楷体" pitchFamily="49" charset="-122"/>
                </a:endParaRPr>
              </a:p>
            </p:txBody>
          </p:sp>
        </p:grpSp>
        <p:sp>
          <p:nvSpPr>
            <p:cNvPr id="36" name="矩形 35"/>
            <p:cNvSpPr/>
            <p:nvPr/>
          </p:nvSpPr>
          <p:spPr>
            <a:xfrm>
              <a:off x="5847471" y="2258477"/>
              <a:ext cx="5739619" cy="22159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61938" indent="-261938" algn="ctr">
                <a:lnSpc>
                  <a:spcPct val="150000"/>
                </a:lnSpc>
              </a:pPr>
              <a:r>
                <a:rPr lang="en-US" altLang="zh-CN" sz="2000" b="1" dirty="0">
                  <a:solidFill>
                    <a:srgbClr val="C00000"/>
                  </a:solidFill>
                  <a:latin typeface="楷体" pitchFamily="49" charset="-122"/>
                  <a:ea typeface="楷体" pitchFamily="49" charset="-122"/>
                </a:rPr>
                <a:t>2.</a:t>
              </a:r>
              <a:r>
                <a:rPr lang="zh-CN" altLang="en-US" sz="2000" b="1" dirty="0">
                  <a:solidFill>
                    <a:srgbClr val="C00000"/>
                  </a:solidFill>
                  <a:latin typeface="楷体" pitchFamily="49" charset="-122"/>
                  <a:ea typeface="楷体" pitchFamily="49" charset="-122"/>
                </a:rPr>
                <a:t>结构性失业：</a:t>
              </a:r>
            </a:p>
            <a:p>
              <a:pPr marL="261938" indent="-261938" algn="ctr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itchFamily="49" charset="-122"/>
                  <a:ea typeface="楷体" pitchFamily="49" charset="-122"/>
                </a:rPr>
                <a:t>由于经济结构的变化，产业兴衰转移，</a:t>
              </a:r>
              <a:r>
                <a:rPr lang="zh-CN" altLang="en-US" b="1" dirty="0">
                  <a:latin typeface="楷体" pitchFamily="49" charset="-122"/>
                  <a:ea typeface="楷体" pitchFamily="49" charset="-122"/>
                </a:rPr>
                <a:t>劳动力的供给和需求不匹配所造成的失业。（劳动力市场失衡）</a:t>
              </a:r>
            </a:p>
            <a:p>
              <a:pPr marL="261938" indent="-261938" algn="ctr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b="1" dirty="0">
                  <a:latin typeface="楷体" pitchFamily="49" charset="-122"/>
                  <a:ea typeface="楷体" pitchFamily="49" charset="-122"/>
                </a:rPr>
                <a:t>“失业与空位”并存。</a:t>
              </a:r>
              <a:r>
                <a:rPr lang="zh-CN" altLang="en-US" b="1" dirty="0">
                  <a:solidFill>
                    <a:srgbClr val="FF0000"/>
                  </a:solidFill>
                  <a:latin typeface="楷体" pitchFamily="49" charset="-122"/>
                  <a:ea typeface="楷体" pitchFamily="49" charset="-122"/>
                </a:rPr>
                <a:t>失业者缺乏就业技能，</a:t>
              </a:r>
              <a:r>
                <a:rPr lang="zh-CN" altLang="en-US" b="1" dirty="0">
                  <a:latin typeface="楷体" pitchFamily="49" charset="-122"/>
                  <a:ea typeface="楷体" pitchFamily="49" charset="-122"/>
                </a:rPr>
                <a:t>无法填补现有职业空缺</a:t>
              </a: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163773" y="4421875"/>
            <a:ext cx="4640239" cy="2047164"/>
            <a:chOff x="2405475" y="4665906"/>
            <a:chExt cx="6948476" cy="1693973"/>
          </a:xfrm>
        </p:grpSpPr>
        <p:sp>
          <p:nvSpPr>
            <p:cNvPr id="53" name="任意多边形 52"/>
            <p:cNvSpPr/>
            <p:nvPr/>
          </p:nvSpPr>
          <p:spPr>
            <a:xfrm>
              <a:off x="2405475" y="4665906"/>
              <a:ext cx="6948476" cy="1693973"/>
            </a:xfrm>
            <a:custGeom>
              <a:avLst/>
              <a:gdLst>
                <a:gd name="connsiteX0" fmla="*/ 1064525 w 2784143"/>
                <a:gd name="connsiteY0" fmla="*/ 1596788 h 1651379"/>
                <a:gd name="connsiteX1" fmla="*/ 1064525 w 2784143"/>
                <a:gd name="connsiteY1" fmla="*/ 1596788 h 1651379"/>
                <a:gd name="connsiteX2" fmla="*/ 641445 w 2784143"/>
                <a:gd name="connsiteY2" fmla="*/ 1610436 h 1651379"/>
                <a:gd name="connsiteX3" fmla="*/ 423081 w 2784143"/>
                <a:gd name="connsiteY3" fmla="*/ 1637732 h 1651379"/>
                <a:gd name="connsiteX4" fmla="*/ 259307 w 2784143"/>
                <a:gd name="connsiteY4" fmla="*/ 1596788 h 1651379"/>
                <a:gd name="connsiteX5" fmla="*/ 218364 w 2784143"/>
                <a:gd name="connsiteY5" fmla="*/ 1555845 h 1651379"/>
                <a:gd name="connsiteX6" fmla="*/ 163773 w 2784143"/>
                <a:gd name="connsiteY6" fmla="*/ 1419368 h 1651379"/>
                <a:gd name="connsiteX7" fmla="*/ 150125 w 2784143"/>
                <a:gd name="connsiteY7" fmla="*/ 1310185 h 1651379"/>
                <a:gd name="connsiteX8" fmla="*/ 122830 w 2784143"/>
                <a:gd name="connsiteY8" fmla="*/ 1228299 h 1651379"/>
                <a:gd name="connsiteX9" fmla="*/ 109182 w 2784143"/>
                <a:gd name="connsiteY9" fmla="*/ 1187356 h 1651379"/>
                <a:gd name="connsiteX10" fmla="*/ 95534 w 2784143"/>
                <a:gd name="connsiteY10" fmla="*/ 1119117 h 1651379"/>
                <a:gd name="connsiteX11" fmla="*/ 40943 w 2784143"/>
                <a:gd name="connsiteY11" fmla="*/ 996287 h 1651379"/>
                <a:gd name="connsiteX12" fmla="*/ 13648 w 2784143"/>
                <a:gd name="connsiteY12" fmla="*/ 900753 h 1651379"/>
                <a:gd name="connsiteX13" fmla="*/ 0 w 2784143"/>
                <a:gd name="connsiteY13" fmla="*/ 859809 h 1651379"/>
                <a:gd name="connsiteX14" fmla="*/ 40943 w 2784143"/>
                <a:gd name="connsiteY14" fmla="*/ 600502 h 1651379"/>
                <a:gd name="connsiteX15" fmla="*/ 54591 w 2784143"/>
                <a:gd name="connsiteY15" fmla="*/ 559559 h 1651379"/>
                <a:gd name="connsiteX16" fmla="*/ 81887 w 2784143"/>
                <a:gd name="connsiteY16" fmla="*/ 518615 h 1651379"/>
                <a:gd name="connsiteX17" fmla="*/ 109182 w 2784143"/>
                <a:gd name="connsiteY17" fmla="*/ 436729 h 1651379"/>
                <a:gd name="connsiteX18" fmla="*/ 122830 w 2784143"/>
                <a:gd name="connsiteY18" fmla="*/ 395785 h 1651379"/>
                <a:gd name="connsiteX19" fmla="*/ 163773 w 2784143"/>
                <a:gd name="connsiteY19" fmla="*/ 341194 h 1651379"/>
                <a:gd name="connsiteX20" fmla="*/ 177421 w 2784143"/>
                <a:gd name="connsiteY20" fmla="*/ 300251 h 1651379"/>
                <a:gd name="connsiteX21" fmla="*/ 259307 w 2784143"/>
                <a:gd name="connsiteY21" fmla="*/ 218365 h 1651379"/>
                <a:gd name="connsiteX22" fmla="*/ 368490 w 2784143"/>
                <a:gd name="connsiteY22" fmla="*/ 163774 h 1651379"/>
                <a:gd name="connsiteX23" fmla="*/ 559558 w 2784143"/>
                <a:gd name="connsiteY23" fmla="*/ 122830 h 1651379"/>
                <a:gd name="connsiteX24" fmla="*/ 668740 w 2784143"/>
                <a:gd name="connsiteY24" fmla="*/ 109182 h 1651379"/>
                <a:gd name="connsiteX25" fmla="*/ 832513 w 2784143"/>
                <a:gd name="connsiteY25" fmla="*/ 95535 h 1651379"/>
                <a:gd name="connsiteX26" fmla="*/ 873457 w 2784143"/>
                <a:gd name="connsiteY26" fmla="*/ 81887 h 1651379"/>
                <a:gd name="connsiteX27" fmla="*/ 1037230 w 2784143"/>
                <a:gd name="connsiteY27" fmla="*/ 54591 h 1651379"/>
                <a:gd name="connsiteX28" fmla="*/ 1119116 w 2784143"/>
                <a:gd name="connsiteY28" fmla="*/ 27296 h 1651379"/>
                <a:gd name="connsiteX29" fmla="*/ 1392072 w 2784143"/>
                <a:gd name="connsiteY29" fmla="*/ 0 h 1651379"/>
                <a:gd name="connsiteX30" fmla="*/ 1828800 w 2784143"/>
                <a:gd name="connsiteY30" fmla="*/ 13648 h 1651379"/>
                <a:gd name="connsiteX31" fmla="*/ 1910687 w 2784143"/>
                <a:gd name="connsiteY31" fmla="*/ 27296 h 1651379"/>
                <a:gd name="connsiteX32" fmla="*/ 2101755 w 2784143"/>
                <a:gd name="connsiteY32" fmla="*/ 54591 h 1651379"/>
                <a:gd name="connsiteX33" fmla="*/ 2251881 w 2784143"/>
                <a:gd name="connsiteY33" fmla="*/ 81887 h 1651379"/>
                <a:gd name="connsiteX34" fmla="*/ 2388358 w 2784143"/>
                <a:gd name="connsiteY34" fmla="*/ 136478 h 1651379"/>
                <a:gd name="connsiteX35" fmla="*/ 2442949 w 2784143"/>
                <a:gd name="connsiteY35" fmla="*/ 150126 h 1651379"/>
                <a:gd name="connsiteX36" fmla="*/ 2524836 w 2784143"/>
                <a:gd name="connsiteY36" fmla="*/ 177421 h 1651379"/>
                <a:gd name="connsiteX37" fmla="*/ 2606722 w 2784143"/>
                <a:gd name="connsiteY37" fmla="*/ 232012 h 1651379"/>
                <a:gd name="connsiteX38" fmla="*/ 2674961 w 2784143"/>
                <a:gd name="connsiteY38" fmla="*/ 313899 h 1651379"/>
                <a:gd name="connsiteX39" fmla="*/ 2743200 w 2784143"/>
                <a:gd name="connsiteY39" fmla="*/ 518615 h 1651379"/>
                <a:gd name="connsiteX40" fmla="*/ 2770495 w 2784143"/>
                <a:gd name="connsiteY40" fmla="*/ 600502 h 1651379"/>
                <a:gd name="connsiteX41" fmla="*/ 2784143 w 2784143"/>
                <a:gd name="connsiteY41" fmla="*/ 641445 h 1651379"/>
                <a:gd name="connsiteX42" fmla="*/ 2770495 w 2784143"/>
                <a:gd name="connsiteY42" fmla="*/ 791571 h 1651379"/>
                <a:gd name="connsiteX43" fmla="*/ 2756848 w 2784143"/>
                <a:gd name="connsiteY43" fmla="*/ 968991 h 1651379"/>
                <a:gd name="connsiteX44" fmla="*/ 2743200 w 2784143"/>
                <a:gd name="connsiteY44" fmla="*/ 1009935 h 1651379"/>
                <a:gd name="connsiteX45" fmla="*/ 2688609 w 2784143"/>
                <a:gd name="connsiteY45" fmla="*/ 1105469 h 1651379"/>
                <a:gd name="connsiteX46" fmla="*/ 2661313 w 2784143"/>
                <a:gd name="connsiteY46" fmla="*/ 1146412 h 1651379"/>
                <a:gd name="connsiteX47" fmla="*/ 2620370 w 2784143"/>
                <a:gd name="connsiteY47" fmla="*/ 1187356 h 1651379"/>
                <a:gd name="connsiteX48" fmla="*/ 2606722 w 2784143"/>
                <a:gd name="connsiteY48" fmla="*/ 1228299 h 1651379"/>
                <a:gd name="connsiteX49" fmla="*/ 2538484 w 2784143"/>
                <a:gd name="connsiteY49" fmla="*/ 1296538 h 1651379"/>
                <a:gd name="connsiteX50" fmla="*/ 2511188 w 2784143"/>
                <a:gd name="connsiteY50" fmla="*/ 1337481 h 1651379"/>
                <a:gd name="connsiteX51" fmla="*/ 2347415 w 2784143"/>
                <a:gd name="connsiteY51" fmla="*/ 1419368 h 1651379"/>
                <a:gd name="connsiteX52" fmla="*/ 2265528 w 2784143"/>
                <a:gd name="connsiteY52" fmla="*/ 1446663 h 1651379"/>
                <a:gd name="connsiteX53" fmla="*/ 2224585 w 2784143"/>
                <a:gd name="connsiteY53" fmla="*/ 1460311 h 1651379"/>
                <a:gd name="connsiteX54" fmla="*/ 2019869 w 2784143"/>
                <a:gd name="connsiteY54" fmla="*/ 1487606 h 1651379"/>
                <a:gd name="connsiteX55" fmla="*/ 1978925 w 2784143"/>
                <a:gd name="connsiteY55" fmla="*/ 1514902 h 1651379"/>
                <a:gd name="connsiteX56" fmla="*/ 1733266 w 2784143"/>
                <a:gd name="connsiteY56" fmla="*/ 1542197 h 1651379"/>
                <a:gd name="connsiteX57" fmla="*/ 1692322 w 2784143"/>
                <a:gd name="connsiteY57" fmla="*/ 1555845 h 1651379"/>
                <a:gd name="connsiteX58" fmla="*/ 1637731 w 2784143"/>
                <a:gd name="connsiteY58" fmla="*/ 1569493 h 1651379"/>
                <a:gd name="connsiteX59" fmla="*/ 1596788 w 2784143"/>
                <a:gd name="connsiteY59" fmla="*/ 1596788 h 1651379"/>
                <a:gd name="connsiteX60" fmla="*/ 1514901 w 2784143"/>
                <a:gd name="connsiteY60" fmla="*/ 1624084 h 1651379"/>
                <a:gd name="connsiteX61" fmla="*/ 1473958 w 2784143"/>
                <a:gd name="connsiteY61" fmla="*/ 1637732 h 1651379"/>
                <a:gd name="connsiteX62" fmla="*/ 1337481 w 2784143"/>
                <a:gd name="connsiteY62" fmla="*/ 1651379 h 1651379"/>
                <a:gd name="connsiteX63" fmla="*/ 1146412 w 2784143"/>
                <a:gd name="connsiteY63" fmla="*/ 1637732 h 1651379"/>
                <a:gd name="connsiteX64" fmla="*/ 1105469 w 2784143"/>
                <a:gd name="connsiteY64" fmla="*/ 1624084 h 1651379"/>
                <a:gd name="connsiteX65" fmla="*/ 1064525 w 2784143"/>
                <a:gd name="connsiteY65" fmla="*/ 1583141 h 1651379"/>
                <a:gd name="connsiteX66" fmla="*/ 1023582 w 2784143"/>
                <a:gd name="connsiteY66" fmla="*/ 1569493 h 1651379"/>
                <a:gd name="connsiteX67" fmla="*/ 928048 w 2784143"/>
                <a:gd name="connsiteY67" fmla="*/ 1555845 h 1651379"/>
                <a:gd name="connsiteX68" fmla="*/ 928048 w 2784143"/>
                <a:gd name="connsiteY68" fmla="*/ 1555845 h 165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2784143" h="1651379">
                  <a:moveTo>
                    <a:pt x="1064525" y="1596788"/>
                  </a:moveTo>
                  <a:lnTo>
                    <a:pt x="1064525" y="1596788"/>
                  </a:lnTo>
                  <a:lnTo>
                    <a:pt x="641445" y="1610436"/>
                  </a:lnTo>
                  <a:cubicBezTo>
                    <a:pt x="548692" y="1614961"/>
                    <a:pt x="506935" y="1623756"/>
                    <a:pt x="423081" y="1637732"/>
                  </a:cubicBezTo>
                  <a:cubicBezTo>
                    <a:pt x="351002" y="1628722"/>
                    <a:pt x="314924" y="1636514"/>
                    <a:pt x="259307" y="1596788"/>
                  </a:cubicBezTo>
                  <a:cubicBezTo>
                    <a:pt x="243601" y="1585570"/>
                    <a:pt x="232012" y="1569493"/>
                    <a:pt x="218364" y="1555845"/>
                  </a:cubicBezTo>
                  <a:cubicBezTo>
                    <a:pt x="200167" y="1510353"/>
                    <a:pt x="169850" y="1467986"/>
                    <a:pt x="163773" y="1419368"/>
                  </a:cubicBezTo>
                  <a:cubicBezTo>
                    <a:pt x="159224" y="1382974"/>
                    <a:pt x="157810" y="1346048"/>
                    <a:pt x="150125" y="1310185"/>
                  </a:cubicBezTo>
                  <a:cubicBezTo>
                    <a:pt x="144097" y="1282052"/>
                    <a:pt x="131928" y="1255594"/>
                    <a:pt x="122830" y="1228299"/>
                  </a:cubicBezTo>
                  <a:cubicBezTo>
                    <a:pt x="118281" y="1214651"/>
                    <a:pt x="112003" y="1201463"/>
                    <a:pt x="109182" y="1187356"/>
                  </a:cubicBezTo>
                  <a:cubicBezTo>
                    <a:pt x="104633" y="1164610"/>
                    <a:pt x="101637" y="1141496"/>
                    <a:pt x="95534" y="1119117"/>
                  </a:cubicBezTo>
                  <a:cubicBezTo>
                    <a:pt x="53282" y="964193"/>
                    <a:pt x="89769" y="1093936"/>
                    <a:pt x="40943" y="996287"/>
                  </a:cubicBezTo>
                  <a:cubicBezTo>
                    <a:pt x="30033" y="974468"/>
                    <a:pt x="19480" y="921165"/>
                    <a:pt x="13648" y="900753"/>
                  </a:cubicBezTo>
                  <a:cubicBezTo>
                    <a:pt x="9696" y="886920"/>
                    <a:pt x="4549" y="873457"/>
                    <a:pt x="0" y="859809"/>
                  </a:cubicBezTo>
                  <a:cubicBezTo>
                    <a:pt x="10433" y="745050"/>
                    <a:pt x="6397" y="704137"/>
                    <a:pt x="40943" y="600502"/>
                  </a:cubicBezTo>
                  <a:cubicBezTo>
                    <a:pt x="45492" y="586854"/>
                    <a:pt x="48157" y="572426"/>
                    <a:pt x="54591" y="559559"/>
                  </a:cubicBezTo>
                  <a:cubicBezTo>
                    <a:pt x="61927" y="544888"/>
                    <a:pt x="72788" y="532263"/>
                    <a:pt x="81887" y="518615"/>
                  </a:cubicBezTo>
                  <a:lnTo>
                    <a:pt x="109182" y="436729"/>
                  </a:lnTo>
                  <a:cubicBezTo>
                    <a:pt x="113731" y="423081"/>
                    <a:pt x="114198" y="407294"/>
                    <a:pt x="122830" y="395785"/>
                  </a:cubicBezTo>
                  <a:lnTo>
                    <a:pt x="163773" y="341194"/>
                  </a:lnTo>
                  <a:cubicBezTo>
                    <a:pt x="168322" y="327546"/>
                    <a:pt x="168589" y="311607"/>
                    <a:pt x="177421" y="300251"/>
                  </a:cubicBezTo>
                  <a:cubicBezTo>
                    <a:pt x="201120" y="269781"/>
                    <a:pt x="224781" y="235628"/>
                    <a:pt x="259307" y="218365"/>
                  </a:cubicBezTo>
                  <a:cubicBezTo>
                    <a:pt x="295701" y="200168"/>
                    <a:pt x="329015" y="173643"/>
                    <a:pt x="368490" y="163774"/>
                  </a:cubicBezTo>
                  <a:cubicBezTo>
                    <a:pt x="468700" y="138721"/>
                    <a:pt x="467089" y="136040"/>
                    <a:pt x="559558" y="122830"/>
                  </a:cubicBezTo>
                  <a:cubicBezTo>
                    <a:pt x="595867" y="117643"/>
                    <a:pt x="632245" y="112831"/>
                    <a:pt x="668740" y="109182"/>
                  </a:cubicBezTo>
                  <a:cubicBezTo>
                    <a:pt x="723248" y="103731"/>
                    <a:pt x="777922" y="100084"/>
                    <a:pt x="832513" y="95535"/>
                  </a:cubicBezTo>
                  <a:cubicBezTo>
                    <a:pt x="846161" y="90986"/>
                    <a:pt x="859350" y="84708"/>
                    <a:pt x="873457" y="81887"/>
                  </a:cubicBezTo>
                  <a:cubicBezTo>
                    <a:pt x="927726" y="71033"/>
                    <a:pt x="984726" y="72092"/>
                    <a:pt x="1037230" y="54591"/>
                  </a:cubicBezTo>
                  <a:cubicBezTo>
                    <a:pt x="1064525" y="45493"/>
                    <a:pt x="1090429" y="29503"/>
                    <a:pt x="1119116" y="27296"/>
                  </a:cubicBezTo>
                  <a:cubicBezTo>
                    <a:pt x="1328611" y="11181"/>
                    <a:pt x="1237818" y="22037"/>
                    <a:pt x="1392072" y="0"/>
                  </a:cubicBezTo>
                  <a:cubicBezTo>
                    <a:pt x="1537648" y="4549"/>
                    <a:pt x="1683354" y="5993"/>
                    <a:pt x="1828800" y="13648"/>
                  </a:cubicBezTo>
                  <a:cubicBezTo>
                    <a:pt x="1856434" y="15102"/>
                    <a:pt x="1883321" y="23191"/>
                    <a:pt x="1910687" y="27296"/>
                  </a:cubicBezTo>
                  <a:lnTo>
                    <a:pt x="2101755" y="54591"/>
                  </a:lnTo>
                  <a:cubicBezTo>
                    <a:pt x="2213807" y="91942"/>
                    <a:pt x="2035841" y="35593"/>
                    <a:pt x="2251881" y="81887"/>
                  </a:cubicBezTo>
                  <a:cubicBezTo>
                    <a:pt x="2366469" y="106441"/>
                    <a:pt x="2298557" y="102802"/>
                    <a:pt x="2388358" y="136478"/>
                  </a:cubicBezTo>
                  <a:cubicBezTo>
                    <a:pt x="2405921" y="143064"/>
                    <a:pt x="2424983" y="144736"/>
                    <a:pt x="2442949" y="150126"/>
                  </a:cubicBezTo>
                  <a:cubicBezTo>
                    <a:pt x="2470508" y="158394"/>
                    <a:pt x="2524836" y="177421"/>
                    <a:pt x="2524836" y="177421"/>
                  </a:cubicBezTo>
                  <a:cubicBezTo>
                    <a:pt x="2552131" y="195618"/>
                    <a:pt x="2588525" y="204717"/>
                    <a:pt x="2606722" y="232012"/>
                  </a:cubicBezTo>
                  <a:cubicBezTo>
                    <a:pt x="2644724" y="289015"/>
                    <a:pt x="2622419" y="261357"/>
                    <a:pt x="2674961" y="313899"/>
                  </a:cubicBezTo>
                  <a:lnTo>
                    <a:pt x="2743200" y="518615"/>
                  </a:lnTo>
                  <a:lnTo>
                    <a:pt x="2770495" y="600502"/>
                  </a:lnTo>
                  <a:lnTo>
                    <a:pt x="2784143" y="641445"/>
                  </a:lnTo>
                  <a:cubicBezTo>
                    <a:pt x="2779594" y="691487"/>
                    <a:pt x="2774668" y="741496"/>
                    <a:pt x="2770495" y="791571"/>
                  </a:cubicBezTo>
                  <a:cubicBezTo>
                    <a:pt x="2765569" y="850681"/>
                    <a:pt x="2764205" y="910134"/>
                    <a:pt x="2756848" y="968991"/>
                  </a:cubicBezTo>
                  <a:cubicBezTo>
                    <a:pt x="2755064" y="983266"/>
                    <a:pt x="2746689" y="995978"/>
                    <a:pt x="2743200" y="1009935"/>
                  </a:cubicBezTo>
                  <a:cubicBezTo>
                    <a:pt x="2721276" y="1097631"/>
                    <a:pt x="2752430" y="1062922"/>
                    <a:pt x="2688609" y="1105469"/>
                  </a:cubicBezTo>
                  <a:cubicBezTo>
                    <a:pt x="2679510" y="1119117"/>
                    <a:pt x="2671814" y="1133811"/>
                    <a:pt x="2661313" y="1146412"/>
                  </a:cubicBezTo>
                  <a:cubicBezTo>
                    <a:pt x="2648957" y="1161239"/>
                    <a:pt x="2631076" y="1171297"/>
                    <a:pt x="2620370" y="1187356"/>
                  </a:cubicBezTo>
                  <a:cubicBezTo>
                    <a:pt x="2612390" y="1199326"/>
                    <a:pt x="2613156" y="1215432"/>
                    <a:pt x="2606722" y="1228299"/>
                  </a:cubicBezTo>
                  <a:cubicBezTo>
                    <a:pt x="2583976" y="1273791"/>
                    <a:pt x="2579427" y="1269242"/>
                    <a:pt x="2538484" y="1296538"/>
                  </a:cubicBezTo>
                  <a:cubicBezTo>
                    <a:pt x="2529385" y="1310186"/>
                    <a:pt x="2523532" y="1326680"/>
                    <a:pt x="2511188" y="1337481"/>
                  </a:cubicBezTo>
                  <a:cubicBezTo>
                    <a:pt x="2446065" y="1394463"/>
                    <a:pt x="2424723" y="1393599"/>
                    <a:pt x="2347415" y="1419368"/>
                  </a:cubicBezTo>
                  <a:lnTo>
                    <a:pt x="2265528" y="1446663"/>
                  </a:lnTo>
                  <a:cubicBezTo>
                    <a:pt x="2251880" y="1451212"/>
                    <a:pt x="2238860" y="1458527"/>
                    <a:pt x="2224585" y="1460311"/>
                  </a:cubicBezTo>
                  <a:cubicBezTo>
                    <a:pt x="2083483" y="1477949"/>
                    <a:pt x="2151712" y="1468772"/>
                    <a:pt x="2019869" y="1487606"/>
                  </a:cubicBezTo>
                  <a:cubicBezTo>
                    <a:pt x="2006221" y="1496705"/>
                    <a:pt x="1993596" y="1507566"/>
                    <a:pt x="1978925" y="1514902"/>
                  </a:cubicBezTo>
                  <a:cubicBezTo>
                    <a:pt x="1913801" y="1547464"/>
                    <a:pt x="1758851" y="1540491"/>
                    <a:pt x="1733266" y="1542197"/>
                  </a:cubicBezTo>
                  <a:cubicBezTo>
                    <a:pt x="1719618" y="1546746"/>
                    <a:pt x="1706155" y="1551893"/>
                    <a:pt x="1692322" y="1555845"/>
                  </a:cubicBezTo>
                  <a:cubicBezTo>
                    <a:pt x="1674287" y="1560998"/>
                    <a:pt x="1654971" y="1562104"/>
                    <a:pt x="1637731" y="1569493"/>
                  </a:cubicBezTo>
                  <a:cubicBezTo>
                    <a:pt x="1622655" y="1575954"/>
                    <a:pt x="1611777" y="1590126"/>
                    <a:pt x="1596788" y="1596788"/>
                  </a:cubicBezTo>
                  <a:cubicBezTo>
                    <a:pt x="1570496" y="1608473"/>
                    <a:pt x="1542197" y="1614985"/>
                    <a:pt x="1514901" y="1624084"/>
                  </a:cubicBezTo>
                  <a:cubicBezTo>
                    <a:pt x="1501253" y="1628633"/>
                    <a:pt x="1488273" y="1636301"/>
                    <a:pt x="1473958" y="1637732"/>
                  </a:cubicBezTo>
                  <a:lnTo>
                    <a:pt x="1337481" y="1651379"/>
                  </a:lnTo>
                  <a:cubicBezTo>
                    <a:pt x="1273791" y="1646830"/>
                    <a:pt x="1209827" y="1645192"/>
                    <a:pt x="1146412" y="1637732"/>
                  </a:cubicBezTo>
                  <a:cubicBezTo>
                    <a:pt x="1132125" y="1636051"/>
                    <a:pt x="1117439" y="1632064"/>
                    <a:pt x="1105469" y="1624084"/>
                  </a:cubicBezTo>
                  <a:cubicBezTo>
                    <a:pt x="1089410" y="1613378"/>
                    <a:pt x="1080584" y="1593847"/>
                    <a:pt x="1064525" y="1583141"/>
                  </a:cubicBezTo>
                  <a:cubicBezTo>
                    <a:pt x="1052555" y="1575161"/>
                    <a:pt x="1037625" y="1572614"/>
                    <a:pt x="1023582" y="1569493"/>
                  </a:cubicBezTo>
                  <a:cubicBezTo>
                    <a:pt x="958802" y="1555097"/>
                    <a:pt x="965817" y="1555845"/>
                    <a:pt x="928048" y="1555845"/>
                  </a:cubicBezTo>
                  <a:lnTo>
                    <a:pt x="928048" y="1555845"/>
                  </a:lnTo>
                </a:path>
              </a:pathLst>
            </a:custGeom>
            <a:solidFill>
              <a:schemeClr val="bg1">
                <a:lumMod val="65000"/>
                <a:alpha val="54000"/>
              </a:schemeClr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2490751" y="4866468"/>
              <a:ext cx="6638397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74320" indent="-274320" algn="ctr">
                <a:lnSpc>
                  <a:spcPct val="150000"/>
                </a:lnSpc>
                <a:buSzPct val="95000"/>
                <a:defRPr/>
              </a:pPr>
              <a:r>
                <a:rPr lang="en-US" altLang="zh-CN" sz="20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" pitchFamily="49" charset="-122"/>
                  <a:ea typeface="楷体" pitchFamily="49" charset="-122"/>
                </a:rPr>
                <a:t>3.</a:t>
              </a:r>
              <a:r>
                <a:rPr lang="zh-CN" altLang="en-US" sz="20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" pitchFamily="49" charset="-122"/>
                  <a:ea typeface="楷体" pitchFamily="49" charset="-122"/>
                </a:rPr>
                <a:t>周期性失业（</a:t>
              </a:r>
              <a:r>
                <a:rPr lang="zh-CN" altLang="en-US" sz="2000" b="1" dirty="0">
                  <a:solidFill>
                    <a:srgbClr val="C00000"/>
                  </a:solidFill>
                  <a:latin typeface="楷体" pitchFamily="49" charset="-122"/>
                  <a:ea typeface="楷体" pitchFamily="49" charset="-122"/>
                </a:rPr>
                <a:t>非自愿失业）</a:t>
              </a:r>
            </a:p>
            <a:p>
              <a:pPr marL="274320" indent="-274320" algn="ctr">
                <a:lnSpc>
                  <a:spcPct val="150000"/>
                </a:lnSpc>
                <a:buSzPct val="95000"/>
                <a:defRPr/>
              </a:pPr>
              <a:r>
                <a:rPr lang="zh-CN" altLang="en-US" sz="2000" b="1" dirty="0">
                  <a:latin typeface="楷体" pitchFamily="49" charset="-122"/>
                  <a:ea typeface="楷体" pitchFamily="49" charset="-122"/>
                </a:rPr>
                <a:t>  由于总需求不足而引起的短期失业</a:t>
              </a:r>
              <a:r>
                <a:rPr lang="zh-CN" altLang="en-US" sz="2000" b="1" dirty="0">
                  <a:solidFill>
                    <a:srgbClr val="000099"/>
                  </a:solidFill>
                  <a:latin typeface="楷体" pitchFamily="49" charset="-122"/>
                  <a:ea typeface="楷体" pitchFamily="49" charset="-122"/>
                </a:rPr>
                <a:t>，一般出现在经济周期的萧条阶段。</a:t>
              </a:r>
            </a:p>
          </p:txBody>
        </p:sp>
      </p:grpSp>
      <p:sp>
        <p:nvSpPr>
          <p:cNvPr id="68" name="Rectangle 11"/>
          <p:cNvSpPr>
            <a:spLocks noChangeArrowheads="1"/>
          </p:cNvSpPr>
          <p:nvPr/>
        </p:nvSpPr>
        <p:spPr bwMode="auto">
          <a:xfrm>
            <a:off x="4981434" y="5016383"/>
            <a:ext cx="7210566" cy="10022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 cmpd="thickThin" algn="ctr">
            <a:solidFill>
              <a:schemeClr val="bg2">
                <a:lumMod val="75000"/>
              </a:schemeClr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algn="ctr">
              <a:spcBef>
                <a:spcPct val="20000"/>
              </a:spcBef>
              <a:buClr>
                <a:srgbClr val="FF0000"/>
              </a:buClr>
              <a:buSzPct val="95000"/>
            </a:pP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凯恩斯主义认为</a:t>
            </a:r>
            <a:endParaRPr lang="en-US" altLang="zh-CN" sz="2400" b="1" dirty="0">
              <a:latin typeface="楷体" pitchFamily="49" charset="-122"/>
              <a:ea typeface="楷体" pitchFamily="49" charset="-122"/>
            </a:endParaRPr>
          </a:p>
          <a:p>
            <a:pPr algn="ctr">
              <a:spcBef>
                <a:spcPct val="20000"/>
              </a:spcBef>
              <a:buClr>
                <a:srgbClr val="FF0000"/>
              </a:buClr>
              <a:buSzPct val="95000"/>
            </a:pP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消费、投资需求的不足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  <a:cs typeface="Arial" pitchFamily="34" charset="0"/>
              </a:rPr>
              <a:t>→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总需求不足→周期性失业</a:t>
            </a:r>
          </a:p>
        </p:txBody>
      </p:sp>
    </p:spTree>
    <p:custDataLst>
      <p:tags r:id="rId1"/>
    </p:custData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1" grpId="0" animBg="1"/>
      <p:bldP spid="23" grpId="0" animBg="1"/>
      <p:bldP spid="25" grpId="0" animBg="1"/>
      <p:bldP spid="6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黑体" panose="02010609060101010101" pitchFamily="49" charset="-122"/>
                <a:ea typeface="黑体" panose="02010609060101010101" pitchFamily="49" charset="-122"/>
              </a:rPr>
              <a:pPr/>
              <a:t>8</a:t>
            </a:fld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0" y="266700"/>
            <a:ext cx="4378960" cy="672465"/>
            <a:chOff x="0" y="499"/>
            <a:chExt cx="6896" cy="1059"/>
          </a:xfrm>
        </p:grpSpPr>
        <p:sp>
          <p:nvSpPr>
            <p:cNvPr id="8" name="矩形 7"/>
            <p:cNvSpPr/>
            <p:nvPr/>
          </p:nvSpPr>
          <p:spPr>
            <a:xfrm>
              <a:off x="0" y="499"/>
              <a:ext cx="6896" cy="1059"/>
            </a:xfrm>
            <a:prstGeom prst="rect">
              <a:avLst/>
            </a:prstGeom>
            <a:solidFill>
              <a:srgbClr val="BFD3D1"/>
            </a:solidFill>
            <a:ln>
              <a:solidFill>
                <a:srgbClr val="BFD3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01" y="542"/>
              <a:ext cx="669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333300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lang="zh-CN" altLang="en-US" sz="3600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一、失业理论</a:t>
              </a:r>
            </a:p>
          </p:txBody>
        </p:sp>
      </p:grpSp>
      <p:sp>
        <p:nvSpPr>
          <p:cNvPr id="29" name="矩形 28"/>
          <p:cNvSpPr/>
          <p:nvPr/>
        </p:nvSpPr>
        <p:spPr>
          <a:xfrm>
            <a:off x="10309860" y="1052830"/>
            <a:ext cx="735965" cy="700405"/>
          </a:xfrm>
          <a:prstGeom prst="rect">
            <a:avLst/>
          </a:prstGeom>
          <a:solidFill>
            <a:schemeClr val="accent1">
              <a:alpha val="0"/>
            </a:schemeClr>
          </a:solidFill>
          <a:ln w="88900">
            <a:solidFill>
              <a:srgbClr val="BFD3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689590" y="130175"/>
            <a:ext cx="1372870" cy="1306195"/>
          </a:xfrm>
          <a:prstGeom prst="rect">
            <a:avLst/>
          </a:prstGeom>
          <a:solidFill>
            <a:schemeClr val="accent1">
              <a:alpha val="0"/>
            </a:schemeClr>
          </a:solidFill>
          <a:ln w="88900">
            <a:solidFill>
              <a:srgbClr val="F9C4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451253" y="4559773"/>
            <a:ext cx="1778853" cy="461665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 w="3175">
            <a:solidFill>
              <a:schemeClr val="accent1"/>
            </a:solidFill>
            <a:prstDash val="dash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周期性失业</a:t>
            </a:r>
          </a:p>
        </p:txBody>
      </p:sp>
      <p:sp>
        <p:nvSpPr>
          <p:cNvPr id="23" name="Text Box 23"/>
          <p:cNvSpPr txBox="1">
            <a:spLocks noChangeArrowheads="1"/>
          </p:cNvSpPr>
          <p:nvPr/>
        </p:nvSpPr>
        <p:spPr bwMode="auto">
          <a:xfrm>
            <a:off x="400689" y="3096797"/>
            <a:ext cx="1829417" cy="461665"/>
          </a:xfrm>
          <a:prstGeom prst="rect">
            <a:avLst/>
          </a:prstGeom>
          <a:solidFill>
            <a:srgbClr val="FF0000">
              <a:alpha val="31000"/>
            </a:srgbClr>
          </a:solidFill>
          <a:ln w="3175">
            <a:solidFill>
              <a:schemeClr val="accent1"/>
            </a:solidFill>
            <a:prstDash val="dash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结构性失业</a:t>
            </a:r>
          </a:p>
        </p:txBody>
      </p:sp>
      <p:sp>
        <p:nvSpPr>
          <p:cNvPr id="25" name="Text Box 25"/>
          <p:cNvSpPr txBox="1">
            <a:spLocks noChangeArrowheads="1"/>
          </p:cNvSpPr>
          <p:nvPr/>
        </p:nvSpPr>
        <p:spPr bwMode="auto">
          <a:xfrm>
            <a:off x="400689" y="1633821"/>
            <a:ext cx="1788473" cy="461665"/>
          </a:xfrm>
          <a:prstGeom prst="rect">
            <a:avLst/>
          </a:prstGeom>
          <a:solidFill>
            <a:srgbClr val="92D050">
              <a:alpha val="55000"/>
            </a:srgbClr>
          </a:solidFill>
          <a:ln w="3175">
            <a:solidFill>
              <a:srgbClr val="92D050"/>
            </a:solidFill>
            <a:prstDash val="dash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摩擦性失业</a:t>
            </a:r>
          </a:p>
        </p:txBody>
      </p:sp>
      <p:sp>
        <p:nvSpPr>
          <p:cNvPr id="35" name="Text Box 4">
            <a:extLst>
              <a:ext uri="{FF2B5EF4-FFF2-40B4-BE49-F238E27FC236}">
                <a16:creationId xmlns:a16="http://schemas.microsoft.com/office/drawing/2014/main" id="{BEC5912E-654C-7588-76E8-BC4D3C4F93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9255" y="4388170"/>
            <a:ext cx="6808170" cy="943528"/>
          </a:xfrm>
          <a:prstGeom prst="rect">
            <a:avLst/>
          </a:prstGeom>
          <a:noFill/>
          <a:ln w="9525">
            <a:solidFill>
              <a:schemeClr val="accent1"/>
            </a:solidFill>
            <a:prstDash val="dash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ct val="20000"/>
              </a:spcBef>
            </a:pPr>
            <a:r>
              <a:rPr lang="zh-CN" altLang="en-US" sz="2000" b="1" dirty="0">
                <a:latin typeface="黑体" pitchFamily="49" charset="-122"/>
                <a:ea typeface="黑体" pitchFamily="49" charset="-122"/>
              </a:rPr>
              <a:t>案例</a:t>
            </a:r>
            <a:r>
              <a:rPr lang="en-US" altLang="zh-CN" sz="2000" b="1" dirty="0"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z="2000" b="1" dirty="0">
                <a:latin typeface="黑体" pitchFamily="49" charset="-122"/>
                <a:ea typeface="黑体" pitchFamily="49" charset="-122"/>
              </a:rPr>
              <a:t>：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张某收到封让其心动的</a:t>
            </a:r>
            <a:r>
              <a:rPr lang="en-US" altLang="zh-CN" sz="2000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offer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，但因其上班要花</a:t>
            </a:r>
            <a:r>
              <a:rPr lang="en-US" altLang="zh-CN" sz="2000" dirty="0"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个小时通勤时间而不得放弃</a:t>
            </a:r>
          </a:p>
        </p:txBody>
      </p:sp>
      <p:sp>
        <p:nvSpPr>
          <p:cNvPr id="37" name="Text Box 4">
            <a:extLst>
              <a:ext uri="{FF2B5EF4-FFF2-40B4-BE49-F238E27FC236}">
                <a16:creationId xmlns:a16="http://schemas.microsoft.com/office/drawing/2014/main" id="{23690667-BE53-C7B1-B499-FDB7096341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9255" y="2855865"/>
            <a:ext cx="6808170" cy="943528"/>
          </a:xfrm>
          <a:prstGeom prst="rect">
            <a:avLst/>
          </a:prstGeom>
          <a:noFill/>
          <a:ln w="9525">
            <a:solidFill>
              <a:schemeClr val="accent1"/>
            </a:solidFill>
            <a:prstDash val="dash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ct val="20000"/>
              </a:spcBef>
            </a:pPr>
            <a:r>
              <a:rPr lang="zh-CN" altLang="en-US" sz="2000" b="1" dirty="0">
                <a:latin typeface="黑体" pitchFamily="49" charset="-122"/>
                <a:ea typeface="黑体" pitchFamily="49" charset="-122"/>
              </a:rPr>
              <a:t>案例</a:t>
            </a:r>
            <a:r>
              <a:rPr lang="en-US" altLang="zh-CN" sz="2000" b="1" dirty="0"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2000" b="1" dirty="0">
                <a:latin typeface="黑体" pitchFamily="49" charset="-122"/>
                <a:ea typeface="黑体" pitchFamily="49" charset="-122"/>
              </a:rPr>
              <a:t>：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受新冠肺炎疫情冲击，餐饮、旅游行业的一部分工作人员被裁员</a:t>
            </a:r>
          </a:p>
        </p:txBody>
      </p:sp>
      <p:sp>
        <p:nvSpPr>
          <p:cNvPr id="38" name="Text Box 4">
            <a:extLst>
              <a:ext uri="{FF2B5EF4-FFF2-40B4-BE49-F238E27FC236}">
                <a16:creationId xmlns:a16="http://schemas.microsoft.com/office/drawing/2014/main" id="{F021B2B9-FAC7-1E5A-DDC0-DB376243B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9255" y="1403032"/>
            <a:ext cx="6808170" cy="943528"/>
          </a:xfrm>
          <a:prstGeom prst="rect">
            <a:avLst/>
          </a:prstGeom>
          <a:noFill/>
          <a:ln w="9525">
            <a:solidFill>
              <a:schemeClr val="accent1"/>
            </a:solidFill>
            <a:prstDash val="dash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ct val="20000"/>
              </a:spcBef>
            </a:pPr>
            <a:r>
              <a:rPr lang="zh-CN" altLang="en-US" sz="2000" b="1" dirty="0">
                <a:latin typeface="黑体" pitchFamily="49" charset="-122"/>
                <a:ea typeface="黑体" pitchFamily="49" charset="-122"/>
              </a:rPr>
              <a:t>案例</a:t>
            </a:r>
            <a:r>
              <a:rPr lang="en-US" altLang="zh-CN" sz="2000" b="1" dirty="0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000" b="1" dirty="0">
                <a:latin typeface="黑体" pitchFamily="49" charset="-122"/>
                <a:ea typeface="黑体" pitchFamily="49" charset="-122"/>
              </a:rPr>
              <a:t>：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数字经济时代，某大型制造企业进行人员结构调整，裁员部分产业链工人，招入信息化人才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DEF047AE-2974-C34A-A3FD-6674C3298EF0}"/>
              </a:ext>
            </a:extLst>
          </p:cNvPr>
          <p:cNvCxnSpPr>
            <a:stCxn id="25" idx="3"/>
            <a:endCxn id="35" idx="1"/>
          </p:cNvCxnSpPr>
          <p:nvPr/>
        </p:nvCxnSpPr>
        <p:spPr>
          <a:xfrm>
            <a:off x="2189162" y="1864654"/>
            <a:ext cx="880093" cy="2995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8EFB35A-7F36-DC8E-E606-0E3E15E8B915}"/>
              </a:ext>
            </a:extLst>
          </p:cNvPr>
          <p:cNvCxnSpPr>
            <a:stCxn id="23" idx="3"/>
            <a:endCxn id="38" idx="1"/>
          </p:cNvCxnSpPr>
          <p:nvPr/>
        </p:nvCxnSpPr>
        <p:spPr>
          <a:xfrm flipV="1">
            <a:off x="2230106" y="1874796"/>
            <a:ext cx="839149" cy="1452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0BB2BBA-DC0E-D665-663B-2DCCEF2D941C}"/>
              </a:ext>
            </a:extLst>
          </p:cNvPr>
          <p:cNvCxnSpPr>
            <a:stCxn id="19" idx="3"/>
            <a:endCxn id="37" idx="1"/>
          </p:cNvCxnSpPr>
          <p:nvPr/>
        </p:nvCxnSpPr>
        <p:spPr>
          <a:xfrm flipV="1">
            <a:off x="2230106" y="3327629"/>
            <a:ext cx="839149" cy="1462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Box 25">
            <a:extLst>
              <a:ext uri="{FF2B5EF4-FFF2-40B4-BE49-F238E27FC236}">
                <a16:creationId xmlns:a16="http://schemas.microsoft.com/office/drawing/2014/main" id="{B37E6ACF-A89C-BAD3-2EA4-C4496B283F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9103" y="416146"/>
            <a:ext cx="1788473" cy="461665"/>
          </a:xfrm>
          <a:prstGeom prst="rect">
            <a:avLst/>
          </a:prstGeom>
          <a:solidFill>
            <a:srgbClr val="92D050">
              <a:alpha val="55000"/>
            </a:srgbClr>
          </a:solidFill>
          <a:ln w="3175">
            <a:solidFill>
              <a:srgbClr val="92D050"/>
            </a:solidFill>
            <a:prstDash val="dash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课堂练习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9346366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直接连接符 55"/>
          <p:cNvSpPr/>
          <p:nvPr/>
        </p:nvSpPr>
        <p:spPr>
          <a:xfrm>
            <a:off x="8461320" y="1986043"/>
            <a:ext cx="635" cy="3596005"/>
          </a:xfrm>
          <a:prstGeom prst="line">
            <a:avLst/>
          </a:prstGeom>
          <a:ln w="9525" cap="flat" cmpd="sng">
            <a:solidFill>
              <a:srgbClr val="000000"/>
            </a:solidFill>
            <a:prstDash val="dash"/>
            <a:headEnd type="none" w="med" len="med"/>
            <a:tailEnd type="none" w="med" len="med"/>
          </a:ln>
        </p:spPr>
      </p:sp>
      <p:cxnSp>
        <p:nvCxnSpPr>
          <p:cNvPr id="65" name="直接连接符 64"/>
          <p:cNvCxnSpPr/>
          <p:nvPr/>
        </p:nvCxnSpPr>
        <p:spPr>
          <a:xfrm>
            <a:off x="6619165" y="2988860"/>
            <a:ext cx="2470245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892121" y="1009935"/>
            <a:ext cx="2415653" cy="297521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任意多边形 47"/>
          <p:cNvSpPr/>
          <p:nvPr/>
        </p:nvSpPr>
        <p:spPr>
          <a:xfrm>
            <a:off x="7110485" y="764275"/>
            <a:ext cx="2306472" cy="3152630"/>
          </a:xfrm>
          <a:custGeom>
            <a:avLst/>
            <a:gdLst>
              <a:gd name="connsiteX0" fmla="*/ 0 w 1303361"/>
              <a:gd name="connsiteY0" fmla="*/ 2729552 h 2729552"/>
              <a:gd name="connsiteX1" fmla="*/ 682388 w 1303361"/>
              <a:gd name="connsiteY1" fmla="*/ 2006221 h 2729552"/>
              <a:gd name="connsiteX2" fmla="*/ 1091821 w 1303361"/>
              <a:gd name="connsiteY2" fmla="*/ 1310185 h 2729552"/>
              <a:gd name="connsiteX3" fmla="*/ 1269242 w 1303361"/>
              <a:gd name="connsiteY3" fmla="*/ 627797 h 2729552"/>
              <a:gd name="connsiteX4" fmla="*/ 1296537 w 1303361"/>
              <a:gd name="connsiteY4" fmla="*/ 0 h 272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3361" h="2729552">
                <a:moveTo>
                  <a:pt x="0" y="2729552"/>
                </a:moveTo>
                <a:cubicBezTo>
                  <a:pt x="250209" y="2486167"/>
                  <a:pt x="500418" y="2242782"/>
                  <a:pt x="682388" y="2006221"/>
                </a:cubicBezTo>
                <a:cubicBezTo>
                  <a:pt x="864358" y="1769660"/>
                  <a:pt x="994012" y="1539922"/>
                  <a:pt x="1091821" y="1310185"/>
                </a:cubicBezTo>
                <a:cubicBezTo>
                  <a:pt x="1189630" y="1080448"/>
                  <a:pt x="1235123" y="846161"/>
                  <a:pt x="1269242" y="627797"/>
                </a:cubicBezTo>
                <a:cubicBezTo>
                  <a:pt x="1303361" y="409433"/>
                  <a:pt x="1299949" y="204716"/>
                  <a:pt x="1296537" y="0"/>
                </a:cubicBezTo>
              </a:path>
            </a:pathLst>
          </a:cu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黑体" panose="02010609060101010101" pitchFamily="49" charset="-122"/>
                <a:ea typeface="黑体" panose="02010609060101010101" pitchFamily="49" charset="-122"/>
              </a:rPr>
              <a:pPr/>
              <a:t>9</a:t>
            </a:fld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1320" y="1240155"/>
            <a:ext cx="2976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>
                <a:srgbClr val="333300"/>
              </a:buClr>
              <a:buSzTx/>
              <a:buFont typeface="Wingdings" panose="05000000000000000000" pitchFamily="2" charset="2"/>
              <a:buNone/>
              <a:defRPr/>
            </a:pPr>
            <a:r>
              <a:rPr lang="zh-CN" altLang="en-US" sz="2000" kern="0" noProof="0" dirty="0">
                <a:ln>
                  <a:noFill/>
                </a:ln>
                <a:solidFill>
                  <a:srgbClr val="3333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（二）</a:t>
            </a:r>
            <a:r>
              <a:rPr lang="zh-CN" altLang="en-US" sz="2000" kern="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失业的经济学解释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80390" y="2022475"/>
            <a:ext cx="34677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buClrTx/>
              <a:buSzTx/>
              <a:buFontTx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图11－1 竞争性的劳动市场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0" y="266700"/>
            <a:ext cx="4378960" cy="672465"/>
            <a:chOff x="0" y="499"/>
            <a:chExt cx="6896" cy="1059"/>
          </a:xfrm>
        </p:grpSpPr>
        <p:sp>
          <p:nvSpPr>
            <p:cNvPr id="8" name="矩形 7"/>
            <p:cNvSpPr/>
            <p:nvPr/>
          </p:nvSpPr>
          <p:spPr>
            <a:xfrm>
              <a:off x="0" y="499"/>
              <a:ext cx="6896" cy="1059"/>
            </a:xfrm>
            <a:prstGeom prst="rect">
              <a:avLst/>
            </a:prstGeom>
            <a:solidFill>
              <a:srgbClr val="BFD3D1"/>
            </a:solidFill>
            <a:ln>
              <a:solidFill>
                <a:srgbClr val="BFD3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01" y="542"/>
              <a:ext cx="669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333300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lang="zh-CN" altLang="en-US" sz="3600" kern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一、失业理论</a:t>
              </a:r>
            </a:p>
          </p:txBody>
        </p:sp>
      </p:grpSp>
      <p:sp>
        <p:nvSpPr>
          <p:cNvPr id="29" name="矩形 28"/>
          <p:cNvSpPr/>
          <p:nvPr/>
        </p:nvSpPr>
        <p:spPr>
          <a:xfrm>
            <a:off x="10323508" y="1052830"/>
            <a:ext cx="735965" cy="700405"/>
          </a:xfrm>
          <a:prstGeom prst="rect">
            <a:avLst/>
          </a:prstGeom>
          <a:solidFill>
            <a:schemeClr val="accent1">
              <a:alpha val="0"/>
            </a:schemeClr>
          </a:solidFill>
          <a:ln w="88900">
            <a:solidFill>
              <a:srgbClr val="BFD3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689590" y="130175"/>
            <a:ext cx="1372870" cy="1306195"/>
          </a:xfrm>
          <a:prstGeom prst="rect">
            <a:avLst/>
          </a:prstGeom>
          <a:solidFill>
            <a:schemeClr val="accent1">
              <a:alpha val="0"/>
            </a:schemeClr>
          </a:solidFill>
          <a:ln w="88900">
            <a:solidFill>
              <a:srgbClr val="F9C4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18515" name="直接连接符 318514"/>
          <p:cNvSpPr/>
          <p:nvPr/>
        </p:nvSpPr>
        <p:spPr>
          <a:xfrm flipV="1">
            <a:off x="6578222" y="4438385"/>
            <a:ext cx="4748170" cy="24432"/>
          </a:xfrm>
          <a:prstGeom prst="line">
            <a:avLst/>
          </a:prstGeom>
          <a:ln w="6350" cap="flat" cmpd="sng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18507" name="文本框 318506"/>
          <p:cNvSpPr txBox="1"/>
          <p:nvPr/>
        </p:nvSpPr>
        <p:spPr>
          <a:xfrm>
            <a:off x="10114707" y="4647907"/>
            <a:ext cx="1254760" cy="416560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noFill/>
          </a:ln>
        </p:spPr>
        <p:txBody>
          <a:bodyPr wrap="square" lIns="109728" tIns="54864" rIns="109728" bIns="54864">
            <a:spAutoFit/>
          </a:bodyPr>
          <a:lstStyle/>
          <a:p>
            <a:pPr algn="l"/>
            <a:r>
              <a:rPr lang="zh-CN" altLang="de-DE" sz="2000" dirty="0">
                <a:ea typeface="黑体" panose="02010609060101010101" pitchFamily="49" charset="-122"/>
              </a:rPr>
              <a:t>劳动</a:t>
            </a:r>
          </a:p>
        </p:txBody>
      </p:sp>
      <p:sp>
        <p:nvSpPr>
          <p:cNvPr id="318502" name="文本框 318501"/>
          <p:cNvSpPr txBox="1"/>
          <p:nvPr/>
        </p:nvSpPr>
        <p:spPr>
          <a:xfrm>
            <a:off x="5989792" y="756570"/>
            <a:ext cx="529376" cy="1038860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noFill/>
          </a:ln>
        </p:spPr>
        <p:txBody>
          <a:bodyPr vert="eaVert" wrap="square" lIns="109728" tIns="54864" rIns="109728" bIns="54864">
            <a:spAutoFit/>
          </a:bodyPr>
          <a:lstStyle/>
          <a:p>
            <a:pPr algn="l"/>
            <a:r>
              <a:rPr lang="zh-CN" altLang="de-DE" sz="2000" dirty="0">
                <a:ea typeface="黑体" panose="02010609060101010101" pitchFamily="49" charset="-122"/>
              </a:rPr>
              <a:t>工资率</a:t>
            </a:r>
          </a:p>
        </p:txBody>
      </p:sp>
      <p:sp>
        <p:nvSpPr>
          <p:cNvPr id="318498" name="直接连接符 318497"/>
          <p:cNvSpPr/>
          <p:nvPr/>
        </p:nvSpPr>
        <p:spPr>
          <a:xfrm>
            <a:off x="9482627" y="810061"/>
            <a:ext cx="635" cy="3596005"/>
          </a:xfrm>
          <a:prstGeom prst="line">
            <a:avLst/>
          </a:prstGeom>
          <a:ln w="9525" cap="flat" cmpd="sng">
            <a:solidFill>
              <a:srgbClr val="000000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318497" name="直接连接符 318496"/>
          <p:cNvSpPr/>
          <p:nvPr/>
        </p:nvSpPr>
        <p:spPr>
          <a:xfrm flipV="1">
            <a:off x="6599831" y="632498"/>
            <a:ext cx="635" cy="3846830"/>
          </a:xfrm>
          <a:prstGeom prst="line">
            <a:avLst/>
          </a:prstGeom>
          <a:ln w="6350" cap="flat" cmpd="sng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18525" name="矩形 318524"/>
          <p:cNvSpPr/>
          <p:nvPr/>
        </p:nvSpPr>
        <p:spPr>
          <a:xfrm>
            <a:off x="5786652" y="1326250"/>
            <a:ext cx="76200" cy="9906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 sz="2000"/>
          </a:p>
        </p:txBody>
      </p:sp>
      <p:sp>
        <p:nvSpPr>
          <p:cNvPr id="318489" name="椭圆 318488"/>
          <p:cNvSpPr/>
          <p:nvPr/>
        </p:nvSpPr>
        <p:spPr>
          <a:xfrm>
            <a:off x="8366078" y="2832347"/>
            <a:ext cx="204718" cy="224751"/>
          </a:xfrm>
          <a:prstGeom prst="ellipse">
            <a:avLst/>
          </a:prstGeom>
          <a:solidFill>
            <a:srgbClr val="FFC000"/>
          </a:solidFill>
          <a:ln w="9525" cap="flat" cmpd="sng">
            <a:solidFill>
              <a:srgbClr val="FFFF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sz="2000"/>
          </a:p>
        </p:txBody>
      </p:sp>
      <p:sp>
        <p:nvSpPr>
          <p:cNvPr id="57" name="右箭头 56"/>
          <p:cNvSpPr/>
          <p:nvPr/>
        </p:nvSpPr>
        <p:spPr>
          <a:xfrm>
            <a:off x="6632813" y="4763069"/>
            <a:ext cx="1801504" cy="8052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黑体" pitchFamily="49" charset="-122"/>
                <a:ea typeface="黑体" pitchFamily="49" charset="-122"/>
              </a:rPr>
              <a:t>就     业</a:t>
            </a:r>
          </a:p>
        </p:txBody>
      </p:sp>
      <p:sp>
        <p:nvSpPr>
          <p:cNvPr id="58" name="右箭头 57"/>
          <p:cNvSpPr/>
          <p:nvPr/>
        </p:nvSpPr>
        <p:spPr>
          <a:xfrm>
            <a:off x="8468437" y="4579050"/>
            <a:ext cx="1014190" cy="12108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黑体" pitchFamily="49" charset="-122"/>
                <a:ea typeface="黑体" pitchFamily="49" charset="-122"/>
              </a:rPr>
              <a:t>自愿失业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233314" y="1023582"/>
            <a:ext cx="4651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i="1" dirty="0"/>
              <a:t>D</a:t>
            </a:r>
            <a:r>
              <a:rPr lang="en-US" altLang="zh-CN" sz="2000" i="1" baseline="-25000" dirty="0"/>
              <a:t>L</a:t>
            </a:r>
            <a:endParaRPr lang="zh-CN" altLang="en-US" sz="2000" i="1" baseline="-25000" dirty="0"/>
          </a:p>
        </p:txBody>
      </p:sp>
      <p:sp>
        <p:nvSpPr>
          <p:cNvPr id="61" name="TextBox 60"/>
          <p:cNvSpPr txBox="1"/>
          <p:nvPr/>
        </p:nvSpPr>
        <p:spPr>
          <a:xfrm>
            <a:off x="8709547" y="998561"/>
            <a:ext cx="4651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i="1" dirty="0"/>
              <a:t>S</a:t>
            </a:r>
            <a:r>
              <a:rPr lang="en-US" altLang="zh-CN" sz="2000" i="1" baseline="-25000" dirty="0"/>
              <a:t>L</a:t>
            </a:r>
            <a:endParaRPr lang="zh-CN" altLang="en-US" sz="2000" i="1" baseline="-25000" dirty="0"/>
          </a:p>
        </p:txBody>
      </p:sp>
      <p:sp>
        <p:nvSpPr>
          <p:cNvPr id="62" name="TextBox 61"/>
          <p:cNvSpPr txBox="1"/>
          <p:nvPr/>
        </p:nvSpPr>
        <p:spPr>
          <a:xfrm>
            <a:off x="7808794" y="2636293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i="1" dirty="0"/>
              <a:t>E</a:t>
            </a:r>
            <a:endParaRPr lang="zh-CN" altLang="en-US" sz="2000" i="1" baseline="-25000" dirty="0"/>
          </a:p>
        </p:txBody>
      </p:sp>
      <p:sp>
        <p:nvSpPr>
          <p:cNvPr id="63" name="TextBox 62"/>
          <p:cNvSpPr txBox="1"/>
          <p:nvPr/>
        </p:nvSpPr>
        <p:spPr>
          <a:xfrm>
            <a:off x="5966347" y="2772770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i="1" dirty="0"/>
              <a:t>W</a:t>
            </a:r>
            <a:r>
              <a:rPr lang="en-US" altLang="zh-CN" sz="2000" i="1" baseline="-25000" dirty="0"/>
              <a:t>E</a:t>
            </a:r>
            <a:endParaRPr lang="zh-CN" altLang="en-US" sz="2000" i="1" baseline="-25000" dirty="0"/>
          </a:p>
        </p:txBody>
      </p:sp>
      <p:sp>
        <p:nvSpPr>
          <p:cNvPr id="66" name="Rectangle 25"/>
          <p:cNvSpPr>
            <a:spLocks noChangeArrowheads="1"/>
          </p:cNvSpPr>
          <p:nvPr/>
        </p:nvSpPr>
        <p:spPr bwMode="auto">
          <a:xfrm>
            <a:off x="682388" y="2672119"/>
            <a:ext cx="4575200" cy="1476800"/>
          </a:xfrm>
          <a:prstGeom prst="rect">
            <a:avLst/>
          </a:prstGeom>
          <a:noFill/>
          <a:ln w="76200" cap="sq" cmpd="tri">
            <a:noFill/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劳动供求曲线的均衡点为</a:t>
            </a:r>
            <a:r>
              <a:rPr lang="en-US" altLang="zh-CN" i="1" dirty="0"/>
              <a:t>E</a:t>
            </a:r>
            <a:endParaRPr lang="en-US" altLang="zh-CN" i="1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均衡的工资水平为</a:t>
            </a:r>
            <a:r>
              <a:rPr lang="en-US" altLang="zh-CN" i="1" dirty="0"/>
              <a:t>W</a:t>
            </a:r>
            <a:r>
              <a:rPr lang="en-US" altLang="zh-CN" i="1" baseline="-25000" dirty="0"/>
              <a:t>E</a:t>
            </a:r>
            <a:endParaRPr lang="zh-CN" altLang="en-US" i="1" baseline="30000" dirty="0"/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厂商愿意雇用的工人数量为</a:t>
            </a:r>
            <a:r>
              <a:rPr lang="en-US" altLang="zh-CN" i="1" dirty="0"/>
              <a:t>N</a:t>
            </a:r>
            <a:r>
              <a:rPr lang="en-US" altLang="zh-CN" i="1" baseline="-25000" dirty="0"/>
              <a:t>E</a:t>
            </a:r>
            <a:endParaRPr lang="zh-CN" altLang="en-US" i="1" baseline="-25000" dirty="0"/>
          </a:p>
        </p:txBody>
      </p:sp>
      <p:sp>
        <p:nvSpPr>
          <p:cNvPr id="67" name="Rectangle 26"/>
          <p:cNvSpPr>
            <a:spLocks noChangeArrowheads="1"/>
          </p:cNvSpPr>
          <p:nvPr/>
        </p:nvSpPr>
        <p:spPr bwMode="auto">
          <a:xfrm>
            <a:off x="684356" y="4420953"/>
            <a:ext cx="4464050" cy="1223962"/>
          </a:xfrm>
          <a:prstGeom prst="rect">
            <a:avLst/>
          </a:prstGeom>
          <a:noFill/>
          <a:ln w="76200" cap="sq" cmpd="tri">
            <a:noFill/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剩余（</a:t>
            </a:r>
            <a:r>
              <a:rPr lang="en-US" altLang="zh-CN" i="1" dirty="0"/>
              <a:t>N </a:t>
            </a:r>
            <a:r>
              <a:rPr lang="en-US" altLang="zh-CN" i="1" baseline="30000" dirty="0"/>
              <a:t>*</a:t>
            </a:r>
            <a:r>
              <a:rPr lang="zh-CN" altLang="en-US" i="1" baseline="30000" dirty="0"/>
              <a:t> 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 - </a:t>
            </a:r>
            <a:r>
              <a:rPr lang="en-US" altLang="zh-CN" i="1" dirty="0"/>
              <a:t>N</a:t>
            </a:r>
            <a:r>
              <a:rPr lang="en-US" altLang="zh-CN" i="1" baseline="-25000" dirty="0"/>
              <a:t>E 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）数量的工人，要求的工资较高，高于市场均衡工资水平，属于</a:t>
            </a:r>
            <a:r>
              <a:rPr lang="zh-CN" altLang="en-US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自愿失业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。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852013" y="3976048"/>
            <a:ext cx="484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i="1" dirty="0"/>
              <a:t>N</a:t>
            </a:r>
            <a:r>
              <a:rPr lang="en-US" altLang="zh-CN" sz="2000" i="1" baseline="-25000" dirty="0"/>
              <a:t>E</a:t>
            </a:r>
            <a:endParaRPr lang="zh-CN" altLang="en-US" sz="2000" i="1" baseline="-25000" dirty="0"/>
          </a:p>
        </p:txBody>
      </p:sp>
      <p:sp>
        <p:nvSpPr>
          <p:cNvPr id="69" name="TextBox 68"/>
          <p:cNvSpPr txBox="1"/>
          <p:nvPr/>
        </p:nvSpPr>
        <p:spPr>
          <a:xfrm>
            <a:off x="9737680" y="3991970"/>
            <a:ext cx="508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i="1" dirty="0"/>
              <a:t>N </a:t>
            </a:r>
            <a:r>
              <a:rPr lang="en-US" altLang="zh-CN" sz="2000" i="1" baseline="30000" dirty="0"/>
              <a:t>*</a:t>
            </a:r>
            <a:endParaRPr lang="zh-CN" altLang="en-US" sz="2000" i="1" baseline="30000" dirty="0"/>
          </a:p>
        </p:txBody>
      </p:sp>
    </p:spTree>
    <p:custDataLst>
      <p:tags r:id="rId1"/>
    </p:custData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7" grpId="0" animBg="1"/>
      <p:bldP spid="58" grpId="0" animBg="1"/>
      <p:bldP spid="66" grpId="0"/>
      <p:bldP spid="6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1513</TotalTime>
  <Words>2018</Words>
  <Application>Microsoft Office PowerPoint</Application>
  <PresentationFormat>宽屏</PresentationFormat>
  <Paragraphs>357</Paragraphs>
  <Slides>36</Slides>
  <Notes>0</Notes>
  <HiddenSlides>1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47" baseType="lpstr">
      <vt:lpstr>Wingdings</vt:lpstr>
      <vt:lpstr>微软雅黑</vt:lpstr>
      <vt:lpstr>Times New Roman</vt:lpstr>
      <vt:lpstr>Arial</vt:lpstr>
      <vt:lpstr>楷体</vt:lpstr>
      <vt:lpstr>黑体</vt:lpstr>
      <vt:lpstr>宋体</vt:lpstr>
      <vt:lpstr>Office 主题​​</vt:lpstr>
      <vt:lpstr>1_Office 主题​​</vt:lpstr>
      <vt:lpstr>公式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Administrator</dc:creator>
  <cp:lastModifiedBy>windows</cp:lastModifiedBy>
  <cp:revision>234</cp:revision>
  <dcterms:created xsi:type="dcterms:W3CDTF">2019-06-19T02:08:00Z</dcterms:created>
  <dcterms:modified xsi:type="dcterms:W3CDTF">2022-05-27T06:21:59Z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